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9" r:id="rId4"/>
    <p:sldId id="287" r:id="rId5"/>
    <p:sldId id="260" r:id="rId6"/>
    <p:sldId id="258" r:id="rId7"/>
    <p:sldId id="285" r:id="rId8"/>
    <p:sldId id="261" r:id="rId9"/>
    <p:sldId id="262" r:id="rId10"/>
    <p:sldId id="264" r:id="rId11"/>
    <p:sldId id="265" r:id="rId12"/>
    <p:sldId id="266" r:id="rId13"/>
    <p:sldId id="267" r:id="rId14"/>
    <p:sldId id="271" r:id="rId15"/>
    <p:sldId id="272" r:id="rId16"/>
    <p:sldId id="269" r:id="rId17"/>
    <p:sldId id="273" r:id="rId18"/>
    <p:sldId id="274" r:id="rId19"/>
    <p:sldId id="270" r:id="rId20"/>
    <p:sldId id="275" r:id="rId21"/>
    <p:sldId id="276" r:id="rId22"/>
    <p:sldId id="278" r:id="rId23"/>
    <p:sldId id="277" r:id="rId24"/>
    <p:sldId id="280" r:id="rId25"/>
    <p:sldId id="281" r:id="rId26"/>
    <p:sldId id="283" r:id="rId27"/>
    <p:sldId id="286" r:id="rId28"/>
    <p:sldId id="284" r:id="rId29"/>
    <p:sldId id="282"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3" autoAdjust="0"/>
    <p:restoredTop sz="94694"/>
  </p:normalViewPr>
  <p:slideViewPr>
    <p:cSldViewPr snapToGrid="0">
      <p:cViewPr varScale="1">
        <p:scale>
          <a:sx n="132" d="100"/>
          <a:sy n="132" d="100"/>
        </p:scale>
        <p:origin x="243" y="93"/>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ED0D9-0861-444C-B541-A84A6D003A7E}"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B1F24-2874-4858-AB5E-D13BE102EAC7}" type="slidenum">
              <a:rPr lang="en-US" smtClean="0"/>
              <a:t>‹#›</a:t>
            </a:fld>
            <a:endParaRPr lang="en-US"/>
          </a:p>
        </p:txBody>
      </p:sp>
    </p:spTree>
    <p:extLst>
      <p:ext uri="{BB962C8B-B14F-4D97-AF65-F5344CB8AC3E}">
        <p14:creationId xmlns:p14="http://schemas.microsoft.com/office/powerpoint/2010/main" val="359698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op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D8D44-3A5E-5948-9510-DB4F2627D9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18" name="Straight Arrow Connector 17">
            <a:extLst>
              <a:ext uri="{FF2B5EF4-FFF2-40B4-BE49-F238E27FC236}">
                <a16:creationId xmlns:a16="http://schemas.microsoft.com/office/drawing/2014/main" id="{09F1D769-D350-D34E-B689-D678CD9A3908}"/>
              </a:ext>
            </a:extLst>
          </p:cNvPr>
          <p:cNvCxnSpPr/>
          <p:nvPr userDrawn="1"/>
        </p:nvCxnSpPr>
        <p:spPr>
          <a:xfrm>
            <a:off x="948267" y="6332382"/>
            <a:ext cx="0" cy="245533"/>
          </a:xfrm>
          <a:prstGeom prst="straightConnector1">
            <a:avLst/>
          </a:prstGeom>
          <a:ln w="12700">
            <a:solidFill>
              <a:schemeClr val="tx2"/>
            </a:solidFill>
            <a:prstDash val="solid"/>
            <a:tailEnd type="non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4DFCCAD-9DDE-4B4D-8EE9-C83FB084C980}"/>
              </a:ext>
            </a:extLst>
          </p:cNvPr>
          <p:cNvSpPr txBox="1">
            <a:spLocks noChangeArrowheads="1"/>
          </p:cNvSpPr>
          <p:nvPr userDrawn="1"/>
        </p:nvSpPr>
        <p:spPr bwMode="auto">
          <a:xfrm>
            <a:off x="609601" y="6264648"/>
            <a:ext cx="309033" cy="37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fld id="{254965D2-80C0-1A45-9A24-F6B60E31FA3F}" type="slidenum">
              <a:rPr lang="en-US" sz="1067" smtClean="0">
                <a:solidFill>
                  <a:srgbClr val="7F7F7F"/>
                </a:solidFill>
              </a:rPr>
              <a:pPr eaLnBrk="1" hangingPunct="1">
                <a:defRPr/>
              </a:pPr>
              <a:t>‹#›</a:t>
            </a:fld>
            <a:endParaRPr lang="en-US" sz="1067" dirty="0">
              <a:solidFill>
                <a:srgbClr val="7F7F7F"/>
              </a:solidFill>
            </a:endParaRPr>
          </a:p>
        </p:txBody>
      </p:sp>
      <p:sp>
        <p:nvSpPr>
          <p:cNvPr id="12" name="Title 1">
            <a:extLst>
              <a:ext uri="{FF2B5EF4-FFF2-40B4-BE49-F238E27FC236}">
                <a16:creationId xmlns:a16="http://schemas.microsoft.com/office/drawing/2014/main" id="{F37FD53E-98B8-614C-8112-2596688EA2BD}"/>
              </a:ext>
            </a:extLst>
          </p:cNvPr>
          <p:cNvSpPr>
            <a:spLocks noGrp="1"/>
          </p:cNvSpPr>
          <p:nvPr>
            <p:ph type="ctrTitle" hasCustomPrompt="1"/>
          </p:nvPr>
        </p:nvSpPr>
        <p:spPr>
          <a:xfrm>
            <a:off x="609600" y="2610591"/>
            <a:ext cx="7284717" cy="3373971"/>
          </a:xfrm>
        </p:spPr>
        <p:txBody>
          <a:bodyPr lIns="0" rIns="0" rtlCol="0" anchor="b">
            <a:noAutofit/>
          </a:bodyPr>
          <a:lstStyle>
            <a:lvl1pPr>
              <a:lnSpc>
                <a:spcPct val="80000"/>
              </a:lnSpc>
              <a:defRPr lang="en-US" sz="5333" b="1" i="0" baseline="0" dirty="0">
                <a:solidFill>
                  <a:srgbClr val="002B49"/>
                </a:solidFill>
                <a:latin typeface="DIN Condensed" panose="02000503040000020003" pitchFamily="2" charset="0"/>
                <a:cs typeface="Arial Black" panose="020B0604020202020204" pitchFamily="34" charset="0"/>
              </a:defRPr>
            </a:lvl1pPr>
          </a:lstStyle>
          <a:p>
            <a:pPr lvl="0"/>
            <a:r>
              <a:rPr lang="en-US" dirty="0"/>
              <a:t>Click to edit master title style</a:t>
            </a:r>
          </a:p>
        </p:txBody>
      </p:sp>
      <p:grpSp>
        <p:nvGrpSpPr>
          <p:cNvPr id="8" name="Group 7">
            <a:extLst>
              <a:ext uri="{FF2B5EF4-FFF2-40B4-BE49-F238E27FC236}">
                <a16:creationId xmlns:a16="http://schemas.microsoft.com/office/drawing/2014/main" id="{D287C373-6FED-B749-B56B-CD1DCD2DE3A1}"/>
              </a:ext>
            </a:extLst>
          </p:cNvPr>
          <p:cNvGrpSpPr/>
          <p:nvPr userDrawn="1"/>
        </p:nvGrpSpPr>
        <p:grpSpPr>
          <a:xfrm>
            <a:off x="9117491" y="6217956"/>
            <a:ext cx="2841388" cy="430411"/>
            <a:chOff x="6838118" y="4663467"/>
            <a:chExt cx="2131041" cy="322808"/>
          </a:xfrm>
        </p:grpSpPr>
        <p:pic>
          <p:nvPicPr>
            <p:cNvPr id="9" name="Picture 8">
              <a:extLst>
                <a:ext uri="{FF2B5EF4-FFF2-40B4-BE49-F238E27FC236}">
                  <a16:creationId xmlns:a16="http://schemas.microsoft.com/office/drawing/2014/main" id="{76B57CBB-2656-C740-B862-9DDC45B4DB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8118" y="4663467"/>
              <a:ext cx="950613" cy="320040"/>
            </a:xfrm>
            <a:prstGeom prst="rect">
              <a:avLst/>
            </a:prstGeom>
          </p:spPr>
        </p:pic>
        <p:pic>
          <p:nvPicPr>
            <p:cNvPr id="10" name="Picture 9">
              <a:extLst>
                <a:ext uri="{FF2B5EF4-FFF2-40B4-BE49-F238E27FC236}">
                  <a16:creationId xmlns:a16="http://schemas.microsoft.com/office/drawing/2014/main" id="{E8680A76-FC4E-2A47-8B00-5B393C1E0116}"/>
                </a:ext>
              </a:extLst>
            </p:cNvPr>
            <p:cNvPicPr>
              <a:picLocks noChangeAspect="1"/>
            </p:cNvPicPr>
            <p:nvPr userDrawn="1"/>
          </p:nvPicPr>
          <p:blipFill>
            <a:blip r:embed="rId4"/>
            <a:stretch>
              <a:fillRect/>
            </a:stretch>
          </p:blipFill>
          <p:spPr>
            <a:xfrm>
              <a:off x="7879681" y="4663467"/>
              <a:ext cx="1089478" cy="322808"/>
            </a:xfrm>
            <a:prstGeom prst="rect">
              <a:avLst/>
            </a:prstGeom>
          </p:spPr>
        </p:pic>
        <p:cxnSp>
          <p:nvCxnSpPr>
            <p:cNvPr id="11" name="Straight Arrow Connector 10">
              <a:extLst>
                <a:ext uri="{FF2B5EF4-FFF2-40B4-BE49-F238E27FC236}">
                  <a16:creationId xmlns:a16="http://schemas.microsoft.com/office/drawing/2014/main" id="{E710FCAE-102D-1947-8C41-E86283674B70}"/>
                </a:ext>
              </a:extLst>
            </p:cNvPr>
            <p:cNvCxnSpPr>
              <a:cxnSpLocks/>
            </p:cNvCxnSpPr>
            <p:nvPr userDrawn="1"/>
          </p:nvCxnSpPr>
          <p:spPr>
            <a:xfrm>
              <a:off x="7830676" y="4690563"/>
              <a:ext cx="0" cy="287323"/>
            </a:xfrm>
            <a:prstGeom prst="straightConnector1">
              <a:avLst/>
            </a:prstGeom>
            <a:ln w="12700">
              <a:solidFill>
                <a:schemeClr val="tx2"/>
              </a:solidFill>
              <a:prstDash val="solid"/>
              <a:tailEnd type="none"/>
            </a:ln>
            <a:effectLst/>
          </p:spPr>
          <p:style>
            <a:lnRef idx="2">
              <a:schemeClr val="accent1"/>
            </a:lnRef>
            <a:fillRef idx="0">
              <a:schemeClr val="accent1"/>
            </a:fillRef>
            <a:effectRef idx="1">
              <a:schemeClr val="accent1"/>
            </a:effectRef>
            <a:fontRef idx="minor">
              <a:schemeClr val="tx1"/>
            </a:fontRef>
          </p:style>
        </p:cxnSp>
      </p:grpSp>
      <p:pic>
        <p:nvPicPr>
          <p:cNvPr id="13" name="Picture 12">
            <a:extLst>
              <a:ext uri="{FF2B5EF4-FFF2-40B4-BE49-F238E27FC236}">
                <a16:creationId xmlns:a16="http://schemas.microsoft.com/office/drawing/2014/main" id="{B34092E9-64B3-6B41-AFA4-AE0301B15B66}"/>
              </a:ext>
            </a:extLst>
          </p:cNvPr>
          <p:cNvPicPr>
            <a:picLocks noChangeAspect="1"/>
          </p:cNvPicPr>
          <p:nvPr userDrawn="1"/>
        </p:nvPicPr>
        <p:blipFill>
          <a:blip r:embed="rId5"/>
          <a:stretch>
            <a:fillRect/>
          </a:stretch>
        </p:blipFill>
        <p:spPr>
          <a:xfrm>
            <a:off x="9300521" y="247095"/>
            <a:ext cx="2411440" cy="1919965"/>
          </a:xfrm>
          <a:prstGeom prst="rect">
            <a:avLst/>
          </a:prstGeom>
        </p:spPr>
      </p:pic>
      <p:sp>
        <p:nvSpPr>
          <p:cNvPr id="14" name="TextBox 13">
            <a:extLst>
              <a:ext uri="{FF2B5EF4-FFF2-40B4-BE49-F238E27FC236}">
                <a16:creationId xmlns:a16="http://schemas.microsoft.com/office/drawing/2014/main" id="{9C5A53BB-D437-064A-A975-6615274382CE}"/>
              </a:ext>
            </a:extLst>
          </p:cNvPr>
          <p:cNvSpPr txBox="1">
            <a:spLocks noChangeArrowheads="1"/>
          </p:cNvSpPr>
          <p:nvPr userDrawn="1"/>
        </p:nvSpPr>
        <p:spPr bwMode="auto">
          <a:xfrm>
            <a:off x="1209932" y="6264648"/>
            <a:ext cx="2040467" cy="37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eaLnBrk="1" hangingPunct="1">
              <a:defRPr/>
            </a:pPr>
            <a:r>
              <a:rPr lang="en-CA" sz="1067" b="0" i="0" u="none" strike="noStrike" kern="1200" dirty="0">
                <a:solidFill>
                  <a:schemeClr val="accent1">
                    <a:lumMod val="50000"/>
                  </a:schemeClr>
                </a:solidFill>
                <a:effectLst/>
                <a:latin typeface="Calibri" charset="0"/>
                <a:ea typeface="ＭＳ Ｐゴシック" charset="-128"/>
                <a:cs typeface="ＭＳ Ｐゴシック" charset="0"/>
              </a:rPr>
              <a:t>© 2020 Trend Micro Inc.</a:t>
            </a:r>
            <a:endParaRPr lang="en-US" altLang="en-US" sz="1067" dirty="0">
              <a:solidFill>
                <a:schemeClr val="accent1">
                  <a:lumMod val="50000"/>
                </a:schemeClr>
              </a:solidFill>
              <a:cs typeface="+mn-cs"/>
            </a:endParaRPr>
          </a:p>
        </p:txBody>
      </p:sp>
    </p:spTree>
    <p:extLst>
      <p:ext uri="{BB962C8B-B14F-4D97-AF65-F5344CB8AC3E}">
        <p14:creationId xmlns:p14="http://schemas.microsoft.com/office/powerpoint/2010/main" val="77830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57A461-EFE2-4BF3-BDD8-34B4D1CE4740}"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A62AF-8E18-4CBF-BA65-3466297E792B}" type="slidenum">
              <a:rPr lang="en-US" smtClean="0"/>
              <a:t>‹#›</a:t>
            </a:fld>
            <a:endParaRPr lang="en-US"/>
          </a:p>
        </p:txBody>
      </p:sp>
    </p:spTree>
    <p:extLst>
      <p:ext uri="{BB962C8B-B14F-4D97-AF65-F5344CB8AC3E}">
        <p14:creationId xmlns:p14="http://schemas.microsoft.com/office/powerpoint/2010/main" val="340610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7A461-EFE2-4BF3-BDD8-34B4D1CE4740}"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A62AF-8E18-4CBF-BA65-3466297E792B}" type="slidenum">
              <a:rPr lang="en-US" smtClean="0"/>
              <a:t>‹#›</a:t>
            </a:fld>
            <a:endParaRPr lang="en-US"/>
          </a:p>
        </p:txBody>
      </p:sp>
    </p:spTree>
    <p:extLst>
      <p:ext uri="{BB962C8B-B14F-4D97-AF65-F5344CB8AC3E}">
        <p14:creationId xmlns:p14="http://schemas.microsoft.com/office/powerpoint/2010/main" val="2517718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57A461-EFE2-4BF3-BDD8-34B4D1CE4740}"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A62AF-8E18-4CBF-BA65-3466297E792B}" type="slidenum">
              <a:rPr lang="en-US" smtClean="0"/>
              <a:t>‹#›</a:t>
            </a:fld>
            <a:endParaRPr lang="en-US"/>
          </a:p>
        </p:txBody>
      </p:sp>
    </p:spTree>
    <p:extLst>
      <p:ext uri="{BB962C8B-B14F-4D97-AF65-F5344CB8AC3E}">
        <p14:creationId xmlns:p14="http://schemas.microsoft.com/office/powerpoint/2010/main" val="138628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57A461-EFE2-4BF3-BDD8-34B4D1CE4740}"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A62AF-8E18-4CBF-BA65-3466297E792B}" type="slidenum">
              <a:rPr lang="en-US" smtClean="0"/>
              <a:t>‹#›</a:t>
            </a:fld>
            <a:endParaRPr lang="en-US"/>
          </a:p>
        </p:txBody>
      </p:sp>
    </p:spTree>
    <p:extLst>
      <p:ext uri="{BB962C8B-B14F-4D97-AF65-F5344CB8AC3E}">
        <p14:creationId xmlns:p14="http://schemas.microsoft.com/office/powerpoint/2010/main" val="1014693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57A461-EFE2-4BF3-BDD8-34B4D1CE4740}"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A62AF-8E18-4CBF-BA65-3466297E792B}" type="slidenum">
              <a:rPr lang="en-US" smtClean="0"/>
              <a:t>‹#›</a:t>
            </a:fld>
            <a:endParaRPr lang="en-US"/>
          </a:p>
        </p:txBody>
      </p:sp>
    </p:spTree>
    <p:extLst>
      <p:ext uri="{BB962C8B-B14F-4D97-AF65-F5344CB8AC3E}">
        <p14:creationId xmlns:p14="http://schemas.microsoft.com/office/powerpoint/2010/main" val="3970218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57A461-EFE2-4BF3-BDD8-34B4D1CE4740}"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A62AF-8E18-4CBF-BA65-3466297E792B}" type="slidenum">
              <a:rPr lang="en-US" smtClean="0"/>
              <a:t>‹#›</a:t>
            </a:fld>
            <a:endParaRPr lang="en-US"/>
          </a:p>
        </p:txBody>
      </p:sp>
    </p:spTree>
    <p:extLst>
      <p:ext uri="{BB962C8B-B14F-4D97-AF65-F5344CB8AC3E}">
        <p14:creationId xmlns:p14="http://schemas.microsoft.com/office/powerpoint/2010/main" val="100414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ext - Blank - op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60E120-A24F-5B40-AACB-118B8C52C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15000"/>
            <a:ext cx="12192000" cy="1143000"/>
          </a:xfrm>
          <a:prstGeom prst="rect">
            <a:avLst/>
          </a:prstGeom>
        </p:spPr>
      </p:pic>
      <p:cxnSp>
        <p:nvCxnSpPr>
          <p:cNvPr id="12" name="Straight Arrow Connector 11">
            <a:extLst>
              <a:ext uri="{FF2B5EF4-FFF2-40B4-BE49-F238E27FC236}">
                <a16:creationId xmlns:a16="http://schemas.microsoft.com/office/drawing/2014/main" id="{969DD7DA-FF24-6441-8980-6DFBD67D66AC}"/>
              </a:ext>
            </a:extLst>
          </p:cNvPr>
          <p:cNvCxnSpPr/>
          <p:nvPr userDrawn="1"/>
        </p:nvCxnSpPr>
        <p:spPr>
          <a:xfrm>
            <a:off x="948267" y="6332382"/>
            <a:ext cx="0" cy="245533"/>
          </a:xfrm>
          <a:prstGeom prst="straightConnector1">
            <a:avLst/>
          </a:prstGeom>
          <a:ln w="12700">
            <a:solidFill>
              <a:schemeClr val="tx2"/>
            </a:solidFill>
            <a:prstDash val="solid"/>
            <a:tailEnd type="non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C238C3E-8DBB-C146-A20E-E825C2241FBC}"/>
              </a:ext>
            </a:extLst>
          </p:cNvPr>
          <p:cNvSpPr txBox="1">
            <a:spLocks noChangeArrowheads="1"/>
          </p:cNvSpPr>
          <p:nvPr userDrawn="1"/>
        </p:nvSpPr>
        <p:spPr bwMode="auto">
          <a:xfrm>
            <a:off x="609601" y="6264648"/>
            <a:ext cx="309033" cy="37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fld id="{254965D2-80C0-1A45-9A24-F6B60E31FA3F}" type="slidenum">
              <a:rPr lang="en-US" sz="1067" smtClean="0">
                <a:solidFill>
                  <a:srgbClr val="7F7F7F"/>
                </a:solidFill>
              </a:rPr>
              <a:pPr eaLnBrk="1" hangingPunct="1">
                <a:defRPr/>
              </a:pPr>
              <a:t>‹#›</a:t>
            </a:fld>
            <a:endParaRPr lang="en-US" sz="1067" dirty="0">
              <a:solidFill>
                <a:srgbClr val="7F7F7F"/>
              </a:solidFill>
            </a:endParaRPr>
          </a:p>
        </p:txBody>
      </p:sp>
      <p:grpSp>
        <p:nvGrpSpPr>
          <p:cNvPr id="16" name="Group 15">
            <a:extLst>
              <a:ext uri="{FF2B5EF4-FFF2-40B4-BE49-F238E27FC236}">
                <a16:creationId xmlns:a16="http://schemas.microsoft.com/office/drawing/2014/main" id="{401A5B6E-953F-C049-95B8-352AE928EB96}"/>
              </a:ext>
            </a:extLst>
          </p:cNvPr>
          <p:cNvGrpSpPr/>
          <p:nvPr userDrawn="1"/>
        </p:nvGrpSpPr>
        <p:grpSpPr>
          <a:xfrm>
            <a:off x="9117491" y="6217956"/>
            <a:ext cx="2841388" cy="430411"/>
            <a:chOff x="6838118" y="4663467"/>
            <a:chExt cx="2131041" cy="322808"/>
          </a:xfrm>
        </p:grpSpPr>
        <p:pic>
          <p:nvPicPr>
            <p:cNvPr id="17" name="Picture 16">
              <a:extLst>
                <a:ext uri="{FF2B5EF4-FFF2-40B4-BE49-F238E27FC236}">
                  <a16:creationId xmlns:a16="http://schemas.microsoft.com/office/drawing/2014/main" id="{96E15A1E-78C4-C34C-B354-01D28D67D7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8118" y="4663467"/>
              <a:ext cx="950613" cy="320040"/>
            </a:xfrm>
            <a:prstGeom prst="rect">
              <a:avLst/>
            </a:prstGeom>
          </p:spPr>
        </p:pic>
        <p:pic>
          <p:nvPicPr>
            <p:cNvPr id="18" name="Picture 17">
              <a:extLst>
                <a:ext uri="{FF2B5EF4-FFF2-40B4-BE49-F238E27FC236}">
                  <a16:creationId xmlns:a16="http://schemas.microsoft.com/office/drawing/2014/main" id="{F49A219D-87E5-2145-AA13-A6E785A1DF19}"/>
                </a:ext>
              </a:extLst>
            </p:cNvPr>
            <p:cNvPicPr>
              <a:picLocks noChangeAspect="1"/>
            </p:cNvPicPr>
            <p:nvPr userDrawn="1"/>
          </p:nvPicPr>
          <p:blipFill>
            <a:blip r:embed="rId4"/>
            <a:stretch>
              <a:fillRect/>
            </a:stretch>
          </p:blipFill>
          <p:spPr>
            <a:xfrm>
              <a:off x="7879681" y="4663467"/>
              <a:ext cx="1089478" cy="322808"/>
            </a:xfrm>
            <a:prstGeom prst="rect">
              <a:avLst/>
            </a:prstGeom>
          </p:spPr>
        </p:pic>
        <p:cxnSp>
          <p:nvCxnSpPr>
            <p:cNvPr id="19" name="Straight Arrow Connector 18">
              <a:extLst>
                <a:ext uri="{FF2B5EF4-FFF2-40B4-BE49-F238E27FC236}">
                  <a16:creationId xmlns:a16="http://schemas.microsoft.com/office/drawing/2014/main" id="{E9325DA2-3C64-E044-BD04-05A0F3147236}"/>
                </a:ext>
              </a:extLst>
            </p:cNvPr>
            <p:cNvCxnSpPr>
              <a:cxnSpLocks/>
            </p:cNvCxnSpPr>
            <p:nvPr userDrawn="1"/>
          </p:nvCxnSpPr>
          <p:spPr>
            <a:xfrm>
              <a:off x="7830676" y="4690563"/>
              <a:ext cx="0" cy="287323"/>
            </a:xfrm>
            <a:prstGeom prst="straightConnector1">
              <a:avLst/>
            </a:prstGeom>
            <a:ln w="12700">
              <a:solidFill>
                <a:schemeClr val="tx2"/>
              </a:solidFill>
              <a:prstDash val="solid"/>
              <a:tailEnd type="none"/>
            </a:ln>
            <a:effectLst/>
          </p:spPr>
          <p:style>
            <a:lnRef idx="2">
              <a:schemeClr val="accent1"/>
            </a:lnRef>
            <a:fillRef idx="0">
              <a:schemeClr val="accent1"/>
            </a:fillRef>
            <a:effectRef idx="1">
              <a:schemeClr val="accent1"/>
            </a:effectRef>
            <a:fontRef idx="minor">
              <a:schemeClr val="tx1"/>
            </a:fontRef>
          </p:style>
        </p:cxnSp>
      </p:grpSp>
      <p:sp>
        <p:nvSpPr>
          <p:cNvPr id="11" name="TextBox 10">
            <a:extLst>
              <a:ext uri="{FF2B5EF4-FFF2-40B4-BE49-F238E27FC236}">
                <a16:creationId xmlns:a16="http://schemas.microsoft.com/office/drawing/2014/main" id="{C58F4442-F311-2745-9857-D78AF64AF1DA}"/>
              </a:ext>
            </a:extLst>
          </p:cNvPr>
          <p:cNvSpPr txBox="1">
            <a:spLocks noChangeArrowheads="1"/>
          </p:cNvSpPr>
          <p:nvPr userDrawn="1"/>
        </p:nvSpPr>
        <p:spPr bwMode="auto">
          <a:xfrm>
            <a:off x="1209932" y="6264648"/>
            <a:ext cx="2040467" cy="37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eaLnBrk="1" hangingPunct="1">
              <a:defRPr/>
            </a:pPr>
            <a:r>
              <a:rPr lang="en-CA" sz="1067" b="0" i="0" u="none" strike="noStrike" kern="1200" dirty="0">
                <a:solidFill>
                  <a:schemeClr val="accent1">
                    <a:lumMod val="50000"/>
                  </a:schemeClr>
                </a:solidFill>
                <a:effectLst/>
                <a:latin typeface="Calibri" charset="0"/>
                <a:ea typeface="ＭＳ Ｐゴシック" charset="-128"/>
                <a:cs typeface="ＭＳ Ｐゴシック" charset="0"/>
              </a:rPr>
              <a:t>© 2020 Trend Micro Inc.</a:t>
            </a:r>
            <a:endParaRPr lang="en-US" altLang="en-US" sz="1067" dirty="0">
              <a:solidFill>
                <a:schemeClr val="accent1">
                  <a:lumMod val="50000"/>
                </a:schemeClr>
              </a:solidFill>
              <a:cs typeface="+mn-cs"/>
            </a:endParaRPr>
          </a:p>
        </p:txBody>
      </p:sp>
    </p:spTree>
    <p:extLst>
      <p:ext uri="{BB962C8B-B14F-4D97-AF65-F5344CB8AC3E}">
        <p14:creationId xmlns:p14="http://schemas.microsoft.com/office/powerpoint/2010/main" val="310663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Title Only - op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D82407-6067-BD41-BF0B-B97000369B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15000"/>
            <a:ext cx="12192000" cy="1143000"/>
          </a:xfrm>
          <a:prstGeom prst="rect">
            <a:avLst/>
          </a:prstGeom>
        </p:spPr>
      </p:pic>
      <p:cxnSp>
        <p:nvCxnSpPr>
          <p:cNvPr id="4" name="Straight Arrow Connector 3"/>
          <p:cNvCxnSpPr/>
          <p:nvPr userDrawn="1"/>
        </p:nvCxnSpPr>
        <p:spPr>
          <a:xfrm>
            <a:off x="948267" y="6332382"/>
            <a:ext cx="0" cy="245533"/>
          </a:xfrm>
          <a:prstGeom prst="straightConnector1">
            <a:avLst/>
          </a:prstGeom>
          <a:ln w="12700">
            <a:solidFill>
              <a:schemeClr val="tx2"/>
            </a:solidFill>
            <a:prstDash val="solid"/>
            <a:tailEnd type="none"/>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609601" y="6264648"/>
            <a:ext cx="309033" cy="37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fld id="{254965D2-80C0-1A45-9A24-F6B60E31FA3F}" type="slidenum">
              <a:rPr lang="en-US" sz="1067" smtClean="0">
                <a:solidFill>
                  <a:srgbClr val="7F7F7F"/>
                </a:solidFill>
              </a:rPr>
              <a:pPr eaLnBrk="1" hangingPunct="1">
                <a:defRPr/>
              </a:pPr>
              <a:t>‹#›</a:t>
            </a:fld>
            <a:endParaRPr lang="en-US" sz="1067" dirty="0">
              <a:solidFill>
                <a:srgbClr val="7F7F7F"/>
              </a:solidFill>
            </a:endParaRPr>
          </a:p>
        </p:txBody>
      </p:sp>
      <p:sp>
        <p:nvSpPr>
          <p:cNvPr id="12" name="Title 1">
            <a:extLst>
              <a:ext uri="{FF2B5EF4-FFF2-40B4-BE49-F238E27FC236}">
                <a16:creationId xmlns:a16="http://schemas.microsoft.com/office/drawing/2014/main" id="{667CC846-185E-DD40-97EC-6ADD45FFE357}"/>
              </a:ext>
            </a:extLst>
          </p:cNvPr>
          <p:cNvSpPr>
            <a:spLocks noGrp="1"/>
          </p:cNvSpPr>
          <p:nvPr>
            <p:ph type="title"/>
          </p:nvPr>
        </p:nvSpPr>
        <p:spPr>
          <a:xfrm>
            <a:off x="764118" y="495893"/>
            <a:ext cx="10672233" cy="708480"/>
          </a:xfrm>
        </p:spPr>
        <p:txBody>
          <a:bodyPr lIns="0" tIns="0" rIns="0" bIns="91440" anchor="b"/>
          <a:lstStyle>
            <a:lvl1pPr>
              <a:defRPr b="1">
                <a:solidFill>
                  <a:srgbClr val="002B49"/>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237A7830-4684-4A49-A931-297E7AFFF8E1}"/>
              </a:ext>
            </a:extLst>
          </p:cNvPr>
          <p:cNvGrpSpPr/>
          <p:nvPr userDrawn="1"/>
        </p:nvGrpSpPr>
        <p:grpSpPr>
          <a:xfrm>
            <a:off x="9117491" y="6217956"/>
            <a:ext cx="2841388" cy="430411"/>
            <a:chOff x="6838118" y="4663467"/>
            <a:chExt cx="2131041" cy="322808"/>
          </a:xfrm>
        </p:grpSpPr>
        <p:pic>
          <p:nvPicPr>
            <p:cNvPr id="9" name="Picture 8">
              <a:extLst>
                <a:ext uri="{FF2B5EF4-FFF2-40B4-BE49-F238E27FC236}">
                  <a16:creationId xmlns:a16="http://schemas.microsoft.com/office/drawing/2014/main" id="{656D13F3-67A1-EC4E-A866-8A795CC017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8118" y="4663467"/>
              <a:ext cx="950613" cy="320040"/>
            </a:xfrm>
            <a:prstGeom prst="rect">
              <a:avLst/>
            </a:prstGeom>
          </p:spPr>
        </p:pic>
        <p:pic>
          <p:nvPicPr>
            <p:cNvPr id="11" name="Picture 10">
              <a:extLst>
                <a:ext uri="{FF2B5EF4-FFF2-40B4-BE49-F238E27FC236}">
                  <a16:creationId xmlns:a16="http://schemas.microsoft.com/office/drawing/2014/main" id="{95D95DD3-44FF-4C44-B7C9-DFB885ECC4B6}"/>
                </a:ext>
              </a:extLst>
            </p:cNvPr>
            <p:cNvPicPr>
              <a:picLocks noChangeAspect="1"/>
            </p:cNvPicPr>
            <p:nvPr userDrawn="1"/>
          </p:nvPicPr>
          <p:blipFill>
            <a:blip r:embed="rId4"/>
            <a:stretch>
              <a:fillRect/>
            </a:stretch>
          </p:blipFill>
          <p:spPr>
            <a:xfrm>
              <a:off x="7879681" y="4663467"/>
              <a:ext cx="1089478" cy="322808"/>
            </a:xfrm>
            <a:prstGeom prst="rect">
              <a:avLst/>
            </a:prstGeom>
          </p:spPr>
        </p:pic>
        <p:cxnSp>
          <p:nvCxnSpPr>
            <p:cNvPr id="13" name="Straight Arrow Connector 12">
              <a:extLst>
                <a:ext uri="{FF2B5EF4-FFF2-40B4-BE49-F238E27FC236}">
                  <a16:creationId xmlns:a16="http://schemas.microsoft.com/office/drawing/2014/main" id="{5635909E-0D3A-7342-8B80-94D4A6B270CC}"/>
                </a:ext>
              </a:extLst>
            </p:cNvPr>
            <p:cNvCxnSpPr>
              <a:cxnSpLocks/>
            </p:cNvCxnSpPr>
            <p:nvPr userDrawn="1"/>
          </p:nvCxnSpPr>
          <p:spPr>
            <a:xfrm>
              <a:off x="7830676" y="4690563"/>
              <a:ext cx="0" cy="287323"/>
            </a:xfrm>
            <a:prstGeom prst="straightConnector1">
              <a:avLst/>
            </a:prstGeom>
            <a:ln w="12700">
              <a:solidFill>
                <a:schemeClr val="tx2"/>
              </a:solidFill>
              <a:prstDash val="solid"/>
              <a:tailEnd type="none"/>
            </a:ln>
            <a:effectLst/>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850EF5A9-F8F7-204F-8866-8E021F232AF8}"/>
              </a:ext>
            </a:extLst>
          </p:cNvPr>
          <p:cNvSpPr txBox="1">
            <a:spLocks noChangeArrowheads="1"/>
          </p:cNvSpPr>
          <p:nvPr userDrawn="1"/>
        </p:nvSpPr>
        <p:spPr bwMode="auto">
          <a:xfrm>
            <a:off x="1209932" y="6264648"/>
            <a:ext cx="2040467" cy="37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eaLnBrk="1" hangingPunct="1">
              <a:defRPr/>
            </a:pPr>
            <a:r>
              <a:rPr lang="en-CA" sz="1067" b="0" i="0" u="none" strike="noStrike" kern="1200" dirty="0">
                <a:solidFill>
                  <a:schemeClr val="accent1">
                    <a:lumMod val="50000"/>
                  </a:schemeClr>
                </a:solidFill>
                <a:effectLst/>
                <a:latin typeface="Calibri" charset="0"/>
                <a:ea typeface="ＭＳ Ｐゴシック" charset="-128"/>
                <a:cs typeface="ＭＳ Ｐゴシック" charset="0"/>
              </a:rPr>
              <a:t>© 2020 Trend Micro Inc.</a:t>
            </a:r>
            <a:endParaRPr lang="en-US" altLang="en-US" sz="1067" dirty="0">
              <a:solidFill>
                <a:schemeClr val="accent1">
                  <a:lumMod val="50000"/>
                </a:schemeClr>
              </a:solidFill>
              <a:cs typeface="+mn-cs"/>
            </a:endParaRPr>
          </a:p>
        </p:txBody>
      </p:sp>
    </p:spTree>
    <p:extLst>
      <p:ext uri="{BB962C8B-B14F-4D97-AF65-F5344CB8AC3E}">
        <p14:creationId xmlns:p14="http://schemas.microsoft.com/office/powerpoint/2010/main" val="347021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Title and Bullets - op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566858-9B1D-2848-A31D-827F0ED59A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15000"/>
            <a:ext cx="12192000" cy="1143000"/>
          </a:xfrm>
          <a:prstGeom prst="rect">
            <a:avLst/>
          </a:prstGeom>
        </p:spPr>
      </p:pic>
      <p:sp>
        <p:nvSpPr>
          <p:cNvPr id="2" name="Title 1"/>
          <p:cNvSpPr>
            <a:spLocks noGrp="1"/>
          </p:cNvSpPr>
          <p:nvPr>
            <p:ph type="title"/>
          </p:nvPr>
        </p:nvSpPr>
        <p:spPr>
          <a:xfrm>
            <a:off x="764118" y="495893"/>
            <a:ext cx="10672233" cy="708480"/>
          </a:xfrm>
        </p:spPr>
        <p:txBody>
          <a:bodyPr lIns="0" tIns="0" rIns="0" bIns="91440" anchor="b"/>
          <a:lstStyle>
            <a:lvl1pPr>
              <a:defRPr b="1">
                <a:solidFill>
                  <a:srgbClr val="002B49"/>
                </a:solidFill>
              </a:defRPr>
            </a:lvl1pPr>
          </a:lstStyle>
          <a:p>
            <a:r>
              <a:rPr lang="en-US"/>
              <a:t>Click to edit Master title style</a:t>
            </a:r>
            <a:endParaRPr lang="en-US" dirty="0"/>
          </a:p>
        </p:txBody>
      </p:sp>
      <p:sp>
        <p:nvSpPr>
          <p:cNvPr id="12" name="Content Placeholder 2"/>
          <p:cNvSpPr>
            <a:spLocks noGrp="1"/>
          </p:cNvSpPr>
          <p:nvPr>
            <p:ph idx="1"/>
          </p:nvPr>
        </p:nvSpPr>
        <p:spPr>
          <a:xfrm>
            <a:off x="764118" y="1341395"/>
            <a:ext cx="10672233" cy="4890072"/>
          </a:xfrm>
        </p:spPr>
        <p:txBody>
          <a:bodyPr/>
          <a:lstStyle>
            <a:lvl1pPr>
              <a:buClr>
                <a:srgbClr val="002B49"/>
              </a:buClr>
              <a:defRPr>
                <a:solidFill>
                  <a:schemeClr val="tx1"/>
                </a:solidFill>
              </a:defRPr>
            </a:lvl1pPr>
            <a:lvl2pPr>
              <a:buClr>
                <a:srgbClr val="002B49"/>
              </a:buClr>
              <a:defRPr>
                <a:solidFill>
                  <a:schemeClr val="tx1"/>
                </a:solidFill>
              </a:defRPr>
            </a:lvl2pPr>
            <a:lvl3pPr>
              <a:buClr>
                <a:srgbClr val="002B49"/>
              </a:buClr>
              <a:defRPr>
                <a:solidFill>
                  <a:schemeClr val="tx1"/>
                </a:solidFill>
              </a:defRPr>
            </a:lvl3pPr>
            <a:lvl4pPr>
              <a:buClr>
                <a:srgbClr val="002B49"/>
              </a:buClr>
              <a:defRPr>
                <a:solidFill>
                  <a:schemeClr val="tx1"/>
                </a:solidFill>
              </a:defRPr>
            </a:lvl4pPr>
            <a:lvl5pPr>
              <a:buClr>
                <a:srgbClr val="002B49"/>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Arrow Connector 13">
            <a:extLst>
              <a:ext uri="{FF2B5EF4-FFF2-40B4-BE49-F238E27FC236}">
                <a16:creationId xmlns:a16="http://schemas.microsoft.com/office/drawing/2014/main" id="{A2A759EA-69A7-3C42-A381-6F2D45DC2B9F}"/>
              </a:ext>
            </a:extLst>
          </p:cNvPr>
          <p:cNvCxnSpPr/>
          <p:nvPr userDrawn="1"/>
        </p:nvCxnSpPr>
        <p:spPr>
          <a:xfrm>
            <a:off x="948267" y="6332382"/>
            <a:ext cx="0" cy="245533"/>
          </a:xfrm>
          <a:prstGeom prst="straightConnector1">
            <a:avLst/>
          </a:prstGeom>
          <a:ln w="12700">
            <a:solidFill>
              <a:schemeClr val="tx2"/>
            </a:solidFill>
            <a:prstDash val="solid"/>
            <a:tailEnd type="non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201FDF4-CCC7-CC4F-BEFC-79B0F3A34FFD}"/>
              </a:ext>
            </a:extLst>
          </p:cNvPr>
          <p:cNvSpPr txBox="1">
            <a:spLocks noChangeArrowheads="1"/>
          </p:cNvSpPr>
          <p:nvPr userDrawn="1"/>
        </p:nvSpPr>
        <p:spPr bwMode="auto">
          <a:xfrm>
            <a:off x="609601" y="6264648"/>
            <a:ext cx="309033" cy="37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fld id="{254965D2-80C0-1A45-9A24-F6B60E31FA3F}" type="slidenum">
              <a:rPr lang="en-US" sz="1067" smtClean="0">
                <a:solidFill>
                  <a:srgbClr val="7F7F7F"/>
                </a:solidFill>
              </a:rPr>
              <a:pPr eaLnBrk="1" hangingPunct="1">
                <a:defRPr/>
              </a:pPr>
              <a:t>‹#›</a:t>
            </a:fld>
            <a:endParaRPr lang="en-US" sz="1067" dirty="0">
              <a:solidFill>
                <a:srgbClr val="7F7F7F"/>
              </a:solidFill>
            </a:endParaRPr>
          </a:p>
        </p:txBody>
      </p:sp>
      <p:grpSp>
        <p:nvGrpSpPr>
          <p:cNvPr id="10" name="Group 9">
            <a:extLst>
              <a:ext uri="{FF2B5EF4-FFF2-40B4-BE49-F238E27FC236}">
                <a16:creationId xmlns:a16="http://schemas.microsoft.com/office/drawing/2014/main" id="{87D76848-09A8-B741-83A6-D61A488636B8}"/>
              </a:ext>
            </a:extLst>
          </p:cNvPr>
          <p:cNvGrpSpPr/>
          <p:nvPr userDrawn="1"/>
        </p:nvGrpSpPr>
        <p:grpSpPr>
          <a:xfrm>
            <a:off x="9117491" y="6217956"/>
            <a:ext cx="2841388" cy="430411"/>
            <a:chOff x="6838118" y="4663467"/>
            <a:chExt cx="2131041" cy="322808"/>
          </a:xfrm>
        </p:grpSpPr>
        <p:pic>
          <p:nvPicPr>
            <p:cNvPr id="11" name="Picture 10">
              <a:extLst>
                <a:ext uri="{FF2B5EF4-FFF2-40B4-BE49-F238E27FC236}">
                  <a16:creationId xmlns:a16="http://schemas.microsoft.com/office/drawing/2014/main" id="{B344C9AE-8D6E-934C-ABD1-4D510393E4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8118" y="4663467"/>
              <a:ext cx="950613" cy="320040"/>
            </a:xfrm>
            <a:prstGeom prst="rect">
              <a:avLst/>
            </a:prstGeom>
          </p:spPr>
        </p:pic>
        <p:pic>
          <p:nvPicPr>
            <p:cNvPr id="17" name="Picture 16">
              <a:extLst>
                <a:ext uri="{FF2B5EF4-FFF2-40B4-BE49-F238E27FC236}">
                  <a16:creationId xmlns:a16="http://schemas.microsoft.com/office/drawing/2014/main" id="{3595EA00-8A30-034E-B661-7BADB6BB8414}"/>
                </a:ext>
              </a:extLst>
            </p:cNvPr>
            <p:cNvPicPr>
              <a:picLocks noChangeAspect="1"/>
            </p:cNvPicPr>
            <p:nvPr userDrawn="1"/>
          </p:nvPicPr>
          <p:blipFill>
            <a:blip r:embed="rId4"/>
            <a:stretch>
              <a:fillRect/>
            </a:stretch>
          </p:blipFill>
          <p:spPr>
            <a:xfrm>
              <a:off x="7879681" y="4663467"/>
              <a:ext cx="1089478" cy="322808"/>
            </a:xfrm>
            <a:prstGeom prst="rect">
              <a:avLst/>
            </a:prstGeom>
          </p:spPr>
        </p:pic>
        <p:cxnSp>
          <p:nvCxnSpPr>
            <p:cNvPr id="18" name="Straight Arrow Connector 17">
              <a:extLst>
                <a:ext uri="{FF2B5EF4-FFF2-40B4-BE49-F238E27FC236}">
                  <a16:creationId xmlns:a16="http://schemas.microsoft.com/office/drawing/2014/main" id="{7494027F-3CD8-594E-8002-AEFF3816FFCF}"/>
                </a:ext>
              </a:extLst>
            </p:cNvPr>
            <p:cNvCxnSpPr>
              <a:cxnSpLocks/>
            </p:cNvCxnSpPr>
            <p:nvPr userDrawn="1"/>
          </p:nvCxnSpPr>
          <p:spPr>
            <a:xfrm>
              <a:off x="7830676" y="4690563"/>
              <a:ext cx="0" cy="287323"/>
            </a:xfrm>
            <a:prstGeom prst="straightConnector1">
              <a:avLst/>
            </a:prstGeom>
            <a:ln w="12700">
              <a:solidFill>
                <a:schemeClr val="tx2"/>
              </a:solidFill>
              <a:prstDash val="solid"/>
              <a:tailEnd type="none"/>
            </a:ln>
            <a:effectLst/>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70FB6F1E-8724-BA4A-A0E3-B47A93712606}"/>
              </a:ext>
            </a:extLst>
          </p:cNvPr>
          <p:cNvSpPr txBox="1">
            <a:spLocks noChangeArrowheads="1"/>
          </p:cNvSpPr>
          <p:nvPr userDrawn="1"/>
        </p:nvSpPr>
        <p:spPr bwMode="auto">
          <a:xfrm>
            <a:off x="1209932" y="6264648"/>
            <a:ext cx="2040467" cy="37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eaLnBrk="1" hangingPunct="1">
              <a:defRPr/>
            </a:pPr>
            <a:r>
              <a:rPr lang="en-CA" sz="1067" b="0" i="0" u="none" strike="noStrike" kern="1200" dirty="0">
                <a:solidFill>
                  <a:schemeClr val="accent1">
                    <a:lumMod val="50000"/>
                  </a:schemeClr>
                </a:solidFill>
                <a:effectLst/>
                <a:latin typeface="Calibri" charset="0"/>
                <a:ea typeface="ＭＳ Ｐゴシック" charset="-128"/>
                <a:cs typeface="ＭＳ Ｐゴシック" charset="0"/>
              </a:rPr>
              <a:t>© 2020 Trend Micro Inc.</a:t>
            </a:r>
            <a:endParaRPr lang="en-US" altLang="en-US" sz="1067" dirty="0">
              <a:solidFill>
                <a:schemeClr val="accent1">
                  <a:lumMod val="50000"/>
                </a:schemeClr>
              </a:solidFill>
              <a:cs typeface="+mn-cs"/>
            </a:endParaRPr>
          </a:p>
        </p:txBody>
      </p:sp>
    </p:spTree>
    <p:extLst>
      <p:ext uri="{BB962C8B-B14F-4D97-AF65-F5344CB8AC3E}">
        <p14:creationId xmlns:p14="http://schemas.microsoft.com/office/powerpoint/2010/main" val="254820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57A461-EFE2-4BF3-BDD8-34B4D1CE4740}"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A62AF-8E18-4CBF-BA65-3466297E792B}" type="slidenum">
              <a:rPr lang="en-US" smtClean="0"/>
              <a:t>‹#›</a:t>
            </a:fld>
            <a:endParaRPr lang="en-US"/>
          </a:p>
        </p:txBody>
      </p:sp>
    </p:spTree>
    <p:extLst>
      <p:ext uri="{BB962C8B-B14F-4D97-AF65-F5344CB8AC3E}">
        <p14:creationId xmlns:p14="http://schemas.microsoft.com/office/powerpoint/2010/main" val="141120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57A461-EFE2-4BF3-BDD8-34B4D1CE4740}"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A62AF-8E18-4CBF-BA65-3466297E792B}" type="slidenum">
              <a:rPr lang="en-US" smtClean="0"/>
              <a:t>‹#›</a:t>
            </a:fld>
            <a:endParaRPr lang="en-US"/>
          </a:p>
        </p:txBody>
      </p:sp>
    </p:spTree>
    <p:extLst>
      <p:ext uri="{BB962C8B-B14F-4D97-AF65-F5344CB8AC3E}">
        <p14:creationId xmlns:p14="http://schemas.microsoft.com/office/powerpoint/2010/main" val="319099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57A461-EFE2-4BF3-BDD8-34B4D1CE4740}"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A62AF-8E18-4CBF-BA65-3466297E792B}" type="slidenum">
              <a:rPr lang="en-US" smtClean="0"/>
              <a:t>‹#›</a:t>
            </a:fld>
            <a:endParaRPr lang="en-US"/>
          </a:p>
        </p:txBody>
      </p:sp>
    </p:spTree>
    <p:extLst>
      <p:ext uri="{BB962C8B-B14F-4D97-AF65-F5344CB8AC3E}">
        <p14:creationId xmlns:p14="http://schemas.microsoft.com/office/powerpoint/2010/main" val="161042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57A461-EFE2-4BF3-BDD8-34B4D1CE4740}"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A62AF-8E18-4CBF-BA65-3466297E792B}" type="slidenum">
              <a:rPr lang="en-US" smtClean="0"/>
              <a:t>‹#›</a:t>
            </a:fld>
            <a:endParaRPr lang="en-US"/>
          </a:p>
        </p:txBody>
      </p:sp>
    </p:spTree>
    <p:extLst>
      <p:ext uri="{BB962C8B-B14F-4D97-AF65-F5344CB8AC3E}">
        <p14:creationId xmlns:p14="http://schemas.microsoft.com/office/powerpoint/2010/main" val="146256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57A461-EFE2-4BF3-BDD8-34B4D1CE4740}"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A62AF-8E18-4CBF-BA65-3466297E792B}" type="slidenum">
              <a:rPr lang="en-US" smtClean="0"/>
              <a:t>‹#›</a:t>
            </a:fld>
            <a:endParaRPr lang="en-US"/>
          </a:p>
        </p:txBody>
      </p:sp>
    </p:spTree>
    <p:extLst>
      <p:ext uri="{BB962C8B-B14F-4D97-AF65-F5344CB8AC3E}">
        <p14:creationId xmlns:p14="http://schemas.microsoft.com/office/powerpoint/2010/main" val="79662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7A461-EFE2-4BF3-BDD8-34B4D1CE4740}" type="datetimeFigureOut">
              <a:rPr lang="en-US" smtClean="0"/>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A62AF-8E18-4CBF-BA65-3466297E792B}" type="slidenum">
              <a:rPr lang="en-US" smtClean="0"/>
              <a:t>‹#›</a:t>
            </a:fld>
            <a:endParaRPr lang="en-US"/>
          </a:p>
        </p:txBody>
      </p:sp>
    </p:spTree>
    <p:extLst>
      <p:ext uri="{BB962C8B-B14F-4D97-AF65-F5344CB8AC3E}">
        <p14:creationId xmlns:p14="http://schemas.microsoft.com/office/powerpoint/2010/main" val="4217948256"/>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63"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45922" y="1336096"/>
            <a:ext cx="6160851" cy="3373971"/>
          </a:xfrm>
        </p:spPr>
        <p:txBody>
          <a:bodyPr/>
          <a:lstStyle/>
          <a:p>
            <a:r>
              <a:rPr lang="en-US" sz="4000" dirty="0"/>
              <a:t>Take care, spyware is slipping into </a:t>
            </a:r>
            <a:br>
              <a:rPr lang="en-US" sz="4000" dirty="0"/>
            </a:br>
            <a:r>
              <a:rPr lang="en-US" sz="4000" dirty="0"/>
              <a:t>your phones through </a:t>
            </a:r>
            <a:br>
              <a:rPr lang="en-US" sz="4000" dirty="0"/>
            </a:br>
            <a:r>
              <a:rPr lang="en-US" sz="4000" dirty="0"/>
              <a:t>Operation Poisoned News </a:t>
            </a:r>
          </a:p>
        </p:txBody>
      </p:sp>
      <p:sp>
        <p:nvSpPr>
          <p:cNvPr id="2" name="Rectangle 1"/>
          <p:cNvSpPr/>
          <p:nvPr/>
        </p:nvSpPr>
        <p:spPr>
          <a:xfrm>
            <a:off x="245922" y="4870194"/>
            <a:ext cx="5144225" cy="738664"/>
          </a:xfrm>
          <a:prstGeom prst="rect">
            <a:avLst/>
          </a:prstGeom>
        </p:spPr>
        <p:txBody>
          <a:bodyPr wrap="square">
            <a:spAutoFit/>
          </a:bodyPr>
          <a:lstStyle/>
          <a:p>
            <a:r>
              <a:rPr lang="en-US" sz="1050" b="1" dirty="0">
                <a:solidFill>
                  <a:srgbClr val="555555"/>
                </a:solidFill>
                <a:latin typeface="Source Sans Pro"/>
              </a:rPr>
              <a:t>Ecular Xu</a:t>
            </a:r>
            <a:r>
              <a:rPr lang="en-US" sz="1050" dirty="0">
                <a:solidFill>
                  <a:srgbClr val="555555"/>
                </a:solidFill>
                <a:latin typeface="Source Sans Pro"/>
              </a:rPr>
              <a:t> (Trend Micro)</a:t>
            </a:r>
          </a:p>
          <a:p>
            <a:r>
              <a:rPr lang="en-US" sz="1050" b="1" dirty="0">
                <a:solidFill>
                  <a:srgbClr val="555555"/>
                </a:solidFill>
                <a:latin typeface="Source Sans Pro"/>
              </a:rPr>
              <a:t>Elliot Cao</a:t>
            </a:r>
            <a:r>
              <a:rPr lang="en-US" sz="1050" dirty="0">
                <a:solidFill>
                  <a:srgbClr val="555555"/>
                </a:solidFill>
                <a:latin typeface="Source Sans Pro"/>
              </a:rPr>
              <a:t> (Trend Micro)</a:t>
            </a:r>
          </a:p>
          <a:p>
            <a:r>
              <a:rPr lang="en-US" sz="1050" b="1" dirty="0">
                <a:solidFill>
                  <a:srgbClr val="555555"/>
                </a:solidFill>
                <a:latin typeface="Source Sans Pro"/>
              </a:rPr>
              <a:t>Lilang Wu</a:t>
            </a:r>
            <a:r>
              <a:rPr lang="en-US" sz="1050" dirty="0">
                <a:solidFill>
                  <a:srgbClr val="555555"/>
                </a:solidFill>
                <a:latin typeface="Source Sans Pro"/>
              </a:rPr>
              <a:t> (Trend Micro)</a:t>
            </a:r>
          </a:p>
          <a:p>
            <a:r>
              <a:rPr lang="en-US" sz="1050" b="1" dirty="0">
                <a:solidFill>
                  <a:srgbClr val="555555"/>
                </a:solidFill>
                <a:latin typeface="Source Sans Pro"/>
              </a:rPr>
              <a:t>Nelson William Gamazo Sanchez</a:t>
            </a:r>
            <a:r>
              <a:rPr lang="en-US" sz="1050" dirty="0">
                <a:solidFill>
                  <a:srgbClr val="555555"/>
                </a:solidFill>
                <a:latin typeface="Source Sans Pro"/>
              </a:rPr>
              <a:t> (Trend Micro)</a:t>
            </a:r>
            <a:endParaRPr lang="en-US" sz="1050" dirty="0"/>
          </a:p>
        </p:txBody>
      </p:sp>
    </p:spTree>
    <p:extLst>
      <p:ext uri="{BB962C8B-B14F-4D97-AF65-F5344CB8AC3E}">
        <p14:creationId xmlns:p14="http://schemas.microsoft.com/office/powerpoint/2010/main" val="268303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234" y="1151312"/>
            <a:ext cx="4540987" cy="461665"/>
          </a:xfrm>
          <a:prstGeom prst="rect">
            <a:avLst/>
          </a:prstGeom>
        </p:spPr>
        <p:txBody>
          <a:bodyPr wrap="none">
            <a:spAutoFit/>
          </a:bodyPr>
          <a:lstStyle/>
          <a:p>
            <a:r>
              <a:rPr lang="en-US" dirty="0"/>
              <a:t>http://news.</a:t>
            </a:r>
            <a:r>
              <a:rPr lang="en-US" sz="2400" dirty="0">
                <a:solidFill>
                  <a:srgbClr val="FF0000"/>
                </a:solidFill>
              </a:rPr>
              <a:t>poorgoddaay</a:t>
            </a:r>
            <a:r>
              <a:rPr lang="en-US" dirty="0"/>
              <a:t>.com/news.html</a:t>
            </a:r>
          </a:p>
        </p:txBody>
      </p:sp>
      <p:sp>
        <p:nvSpPr>
          <p:cNvPr id="4" name="TextBox 3"/>
          <p:cNvSpPr txBox="1"/>
          <p:nvPr/>
        </p:nvSpPr>
        <p:spPr>
          <a:xfrm>
            <a:off x="322897" y="1662571"/>
            <a:ext cx="5248232" cy="369332"/>
          </a:xfrm>
          <a:prstGeom prst="rect">
            <a:avLst/>
          </a:prstGeom>
          <a:noFill/>
        </p:spPr>
        <p:txBody>
          <a:bodyPr wrap="none" rtlCol="0">
            <a:spAutoFit/>
          </a:bodyPr>
          <a:lstStyle/>
          <a:p>
            <a:r>
              <a:rPr lang="en-US" dirty="0">
                <a:solidFill>
                  <a:srgbClr val="FF0000"/>
                </a:solidFill>
              </a:rPr>
              <a:t>domain mimicking a relation to World Day of the Poor</a:t>
            </a:r>
          </a:p>
        </p:txBody>
      </p:sp>
      <p:grpSp>
        <p:nvGrpSpPr>
          <p:cNvPr id="13" name="Group 12">
            <a:extLst>
              <a:ext uri="{FF2B5EF4-FFF2-40B4-BE49-F238E27FC236}">
                <a16:creationId xmlns:a16="http://schemas.microsoft.com/office/drawing/2014/main" id="{68A5FEE0-C06E-C54C-B561-3A19703915A7}"/>
              </a:ext>
            </a:extLst>
          </p:cNvPr>
          <p:cNvGrpSpPr/>
          <p:nvPr/>
        </p:nvGrpSpPr>
        <p:grpSpPr>
          <a:xfrm>
            <a:off x="511110" y="1921267"/>
            <a:ext cx="4299420" cy="4331864"/>
            <a:chOff x="149290" y="1311342"/>
            <a:chExt cx="5020759" cy="4982886"/>
          </a:xfrm>
        </p:grpSpPr>
        <p:pic>
          <p:nvPicPr>
            <p:cNvPr id="3" name="Picture 2"/>
            <p:cNvPicPr>
              <a:picLocks noChangeAspect="1"/>
            </p:cNvPicPr>
            <p:nvPr/>
          </p:nvPicPr>
          <p:blipFill>
            <a:blip r:embed="rId2"/>
            <a:stretch>
              <a:fillRect/>
            </a:stretch>
          </p:blipFill>
          <p:spPr>
            <a:xfrm>
              <a:off x="256593" y="1311342"/>
              <a:ext cx="4462028" cy="4613554"/>
            </a:xfrm>
            <a:prstGeom prst="rect">
              <a:avLst/>
            </a:prstGeom>
          </p:spPr>
        </p:pic>
        <p:sp>
          <p:nvSpPr>
            <p:cNvPr id="5" name="Oval 4"/>
            <p:cNvSpPr/>
            <p:nvPr/>
          </p:nvSpPr>
          <p:spPr>
            <a:xfrm>
              <a:off x="149290" y="5204988"/>
              <a:ext cx="1105677" cy="261257"/>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89727" y="5924896"/>
              <a:ext cx="2580322" cy="369332"/>
            </a:xfrm>
            <a:prstGeom prst="rect">
              <a:avLst/>
            </a:prstGeom>
            <a:noFill/>
          </p:spPr>
          <p:txBody>
            <a:bodyPr wrap="none" rtlCol="0">
              <a:spAutoFit/>
            </a:bodyPr>
            <a:lstStyle/>
            <a:p>
              <a:r>
                <a:rPr lang="en-US" dirty="0">
                  <a:solidFill>
                    <a:srgbClr val="FF0000"/>
                  </a:solidFill>
                </a:rPr>
                <a:t>That is a fun coincidence.</a:t>
              </a:r>
            </a:p>
          </p:txBody>
        </p:sp>
        <p:cxnSp>
          <p:nvCxnSpPr>
            <p:cNvPr id="8" name="Elbow Connector 7"/>
            <p:cNvCxnSpPr>
              <a:stCxn id="6" idx="1"/>
              <a:endCxn id="5" idx="4"/>
            </p:cNvCxnSpPr>
            <p:nvPr/>
          </p:nvCxnSpPr>
          <p:spPr>
            <a:xfrm rot="10800000">
              <a:off x="702129" y="5466246"/>
              <a:ext cx="1887598" cy="64331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A74998F-A48C-A045-A495-8C0DCA44C956}"/>
              </a:ext>
            </a:extLst>
          </p:cNvPr>
          <p:cNvGrpSpPr/>
          <p:nvPr/>
        </p:nvGrpSpPr>
        <p:grpSpPr>
          <a:xfrm>
            <a:off x="5280916" y="1633591"/>
            <a:ext cx="6451343" cy="3567486"/>
            <a:chOff x="5009698" y="1270154"/>
            <a:chExt cx="6671192" cy="3653524"/>
          </a:xfrm>
        </p:grpSpPr>
        <p:pic>
          <p:nvPicPr>
            <p:cNvPr id="10" name="Picture 9"/>
            <p:cNvPicPr>
              <a:picLocks noChangeAspect="1"/>
            </p:cNvPicPr>
            <p:nvPr/>
          </p:nvPicPr>
          <p:blipFill>
            <a:blip r:embed="rId3"/>
            <a:stretch>
              <a:fillRect/>
            </a:stretch>
          </p:blipFill>
          <p:spPr>
            <a:xfrm>
              <a:off x="5009698" y="2531866"/>
              <a:ext cx="6671192" cy="2391812"/>
            </a:xfrm>
            <a:prstGeom prst="rect">
              <a:avLst/>
            </a:prstGeom>
          </p:spPr>
        </p:pic>
        <p:sp>
          <p:nvSpPr>
            <p:cNvPr id="11" name="Down Arrow 10"/>
            <p:cNvSpPr/>
            <p:nvPr/>
          </p:nvSpPr>
          <p:spPr>
            <a:xfrm rot="2311605">
              <a:off x="7634147" y="1857651"/>
              <a:ext cx="188906" cy="1080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03277" y="1270154"/>
              <a:ext cx="4849533" cy="646331"/>
            </a:xfrm>
            <a:prstGeom prst="rect">
              <a:avLst/>
            </a:prstGeom>
            <a:noFill/>
          </p:spPr>
          <p:txBody>
            <a:bodyPr wrap="none" rtlCol="0">
              <a:spAutoFit/>
            </a:bodyPr>
            <a:lstStyle/>
            <a:p>
              <a:r>
                <a:rPr lang="en-US" dirty="0"/>
                <a:t>Landing page embedded in a mirrored page from:</a:t>
              </a:r>
            </a:p>
            <a:p>
              <a:r>
                <a:rPr lang="en-US" dirty="0"/>
                <a:t>https://hk.appledaily.com/</a:t>
              </a:r>
            </a:p>
          </p:txBody>
        </p:sp>
      </p:grpSp>
      <p:sp>
        <p:nvSpPr>
          <p:cNvPr id="14" name="TextBox 13"/>
          <p:cNvSpPr txBox="1"/>
          <p:nvPr/>
        </p:nvSpPr>
        <p:spPr>
          <a:xfrm>
            <a:off x="6783573" y="5235412"/>
            <a:ext cx="4897317" cy="461665"/>
          </a:xfrm>
          <a:prstGeom prst="rect">
            <a:avLst/>
          </a:prstGeom>
          <a:noFill/>
        </p:spPr>
        <p:txBody>
          <a:bodyPr wrap="square" rtlCol="0">
            <a:spAutoFit/>
          </a:bodyPr>
          <a:lstStyle/>
          <a:p>
            <a:r>
              <a:rPr lang="en-US" sz="1200" dirty="0"/>
              <a:t>Executing the tactics:</a:t>
            </a:r>
          </a:p>
          <a:p>
            <a:pPr marL="285750" indent="-285750">
              <a:buFont typeface="Arial" panose="020B0604020202020204" pitchFamily="34" charset="0"/>
              <a:buChar char="•"/>
            </a:pPr>
            <a:r>
              <a:rPr lang="en-US" sz="1200" dirty="0"/>
              <a:t>posting link in popular Hong Kong forums.</a:t>
            </a:r>
          </a:p>
        </p:txBody>
      </p:sp>
      <p:sp>
        <p:nvSpPr>
          <p:cNvPr id="15" name="Title 14">
            <a:extLst>
              <a:ext uri="{FF2B5EF4-FFF2-40B4-BE49-F238E27FC236}">
                <a16:creationId xmlns:a16="http://schemas.microsoft.com/office/drawing/2014/main" id="{6534841F-BA4F-A84D-ADC3-C690ECB5CCC3}"/>
              </a:ext>
            </a:extLst>
          </p:cNvPr>
          <p:cNvSpPr>
            <a:spLocks noGrp="1"/>
          </p:cNvSpPr>
          <p:nvPr>
            <p:ph type="title"/>
          </p:nvPr>
        </p:nvSpPr>
        <p:spPr>
          <a:xfrm>
            <a:off x="842731" y="25988"/>
            <a:ext cx="7626847" cy="708480"/>
          </a:xfrm>
        </p:spPr>
        <p:txBody>
          <a:bodyPr>
            <a:normAutofit/>
          </a:bodyPr>
          <a:lstStyle/>
          <a:p>
            <a:r>
              <a:rPr lang="en-US" sz="4000" dirty="0"/>
              <a:t>Deployment tactics:  Mirrored pages</a:t>
            </a:r>
          </a:p>
        </p:txBody>
      </p:sp>
    </p:spTree>
    <p:extLst>
      <p:ext uri="{BB962C8B-B14F-4D97-AF65-F5344CB8AC3E}">
        <p14:creationId xmlns:p14="http://schemas.microsoft.com/office/powerpoint/2010/main" val="241436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759263" y="0"/>
            <a:ext cx="1432737" cy="1266958"/>
            <a:chOff x="10301206" y="51319"/>
            <a:chExt cx="1730620" cy="1573754"/>
          </a:xfrm>
        </p:grpSpPr>
        <p:pic>
          <p:nvPicPr>
            <p:cNvPr id="3" name="Picture 2" descr="figure_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206" y="51319"/>
              <a:ext cx="1730620" cy="157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0818846" y="116632"/>
              <a:ext cx="373224" cy="359229"/>
            </a:xfrm>
            <a:prstGeom prst="ellipse">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12622" y="1124990"/>
            <a:ext cx="7582820" cy="369332"/>
          </a:xfrm>
          <a:prstGeom prst="rect">
            <a:avLst/>
          </a:prstGeom>
          <a:noFill/>
        </p:spPr>
        <p:txBody>
          <a:bodyPr wrap="square" rtlCol="0">
            <a:spAutoFit/>
          </a:bodyPr>
          <a:lstStyle/>
          <a:p>
            <a:r>
              <a:rPr lang="en-US" dirty="0"/>
              <a:t>Everything started with a tweet from a known iOS researcher, Luca Todesco. </a:t>
            </a:r>
          </a:p>
        </p:txBody>
      </p:sp>
      <p:pic>
        <p:nvPicPr>
          <p:cNvPr id="2050" name="Picture 2" descr="figure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768" y="1400953"/>
            <a:ext cx="3459341" cy="116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957768" y="2264579"/>
            <a:ext cx="1035698" cy="247261"/>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gure_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300" y="2800194"/>
            <a:ext cx="9070748" cy="200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figure_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940" y="4785091"/>
            <a:ext cx="8505804" cy="13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p:cNvSpPr/>
          <p:nvPr/>
        </p:nvSpPr>
        <p:spPr>
          <a:xfrm>
            <a:off x="4794450" y="2372342"/>
            <a:ext cx="252563" cy="427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llustration gratuite: Point D'&lt;strong&gt;Interrogation&lt;/strong&gt;, Question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5657" y="1493023"/>
            <a:ext cx="1005639" cy="1005639"/>
          </a:xfrm>
          <a:prstGeom prst="rect">
            <a:avLst/>
          </a:prstGeom>
        </p:spPr>
      </p:pic>
      <p:sp>
        <p:nvSpPr>
          <p:cNvPr id="10" name="TextBox 9"/>
          <p:cNvSpPr txBox="1"/>
          <p:nvPr/>
        </p:nvSpPr>
        <p:spPr>
          <a:xfrm>
            <a:off x="6703475" y="1961665"/>
            <a:ext cx="638829" cy="369332"/>
          </a:xfrm>
          <a:prstGeom prst="rect">
            <a:avLst/>
          </a:prstGeom>
          <a:noFill/>
        </p:spPr>
        <p:txBody>
          <a:bodyPr wrap="none" rtlCol="0">
            <a:spAutoFit/>
          </a:bodyPr>
          <a:lstStyle/>
          <a:p>
            <a:r>
              <a:rPr lang="en-US" dirty="0"/>
              <a:t>nday</a:t>
            </a:r>
          </a:p>
        </p:txBody>
      </p:sp>
      <p:sp>
        <p:nvSpPr>
          <p:cNvPr id="11" name="Rectangle 10"/>
          <p:cNvSpPr/>
          <p:nvPr/>
        </p:nvSpPr>
        <p:spPr>
          <a:xfrm>
            <a:off x="7756498" y="1638499"/>
            <a:ext cx="3621819" cy="830997"/>
          </a:xfrm>
          <a:prstGeom prst="rect">
            <a:avLst/>
          </a:prstGeom>
        </p:spPr>
        <p:txBody>
          <a:bodyPr wrap="square">
            <a:spAutoFit/>
          </a:bodyPr>
          <a:lstStyle/>
          <a:p>
            <a:r>
              <a:rPr lang="en-US" sz="1200" dirty="0">
                <a:latin typeface="Arial" panose="020B0604020202020204" pitchFamily="34" charset="0"/>
                <a:ea typeface="MS Mincho"/>
                <a:cs typeface="Times New Roman" panose="02020603050405020304" pitchFamily="18" charset="0"/>
              </a:rPr>
              <a:t>The bug was fixed in a publically tracked case without actual Apple security update available yet</a:t>
            </a:r>
          </a:p>
          <a:p>
            <a:endParaRPr lang="en-US" sz="1200" dirty="0">
              <a:solidFill>
                <a:srgbClr val="FF0000"/>
              </a:solidFill>
              <a:latin typeface="Arial" panose="020B0604020202020204" pitchFamily="34" charset="0"/>
              <a:ea typeface="MS Mincho"/>
              <a:cs typeface="Times New Roman" panose="02020603050405020304" pitchFamily="18" charset="0"/>
            </a:endParaRPr>
          </a:p>
          <a:p>
            <a:r>
              <a:rPr lang="en-US" sz="1200" dirty="0">
                <a:solidFill>
                  <a:srgbClr val="FF0000"/>
                </a:solidFill>
                <a:latin typeface="Arial" panose="020B0604020202020204" pitchFamily="34" charset="0"/>
                <a:ea typeface="MS Mincho"/>
                <a:cs typeface="Times New Roman" panose="02020603050405020304" pitchFamily="18" charset="0"/>
              </a:rPr>
              <a:t>Don’t do this in your product…</a:t>
            </a:r>
          </a:p>
        </p:txBody>
      </p:sp>
      <p:sp>
        <p:nvSpPr>
          <p:cNvPr id="12" name="Title 11">
            <a:extLst>
              <a:ext uri="{FF2B5EF4-FFF2-40B4-BE49-F238E27FC236}">
                <a16:creationId xmlns:a16="http://schemas.microsoft.com/office/drawing/2014/main" id="{FBF654F1-5D80-1540-ACA9-82554F9559E9}"/>
              </a:ext>
            </a:extLst>
          </p:cNvPr>
          <p:cNvSpPr>
            <a:spLocks noGrp="1"/>
          </p:cNvSpPr>
          <p:nvPr>
            <p:ph type="title"/>
          </p:nvPr>
        </p:nvSpPr>
        <p:spPr>
          <a:xfrm>
            <a:off x="2990025" y="117814"/>
            <a:ext cx="5785633" cy="708480"/>
          </a:xfrm>
        </p:spPr>
        <p:txBody>
          <a:bodyPr>
            <a:normAutofit/>
          </a:bodyPr>
          <a:lstStyle/>
          <a:p>
            <a:r>
              <a:rPr lang="en-US" sz="4000" dirty="0"/>
              <a:t>iOS Exploitation: Safari</a:t>
            </a:r>
          </a:p>
        </p:txBody>
      </p:sp>
    </p:spTree>
    <p:extLst>
      <p:ext uri="{BB962C8B-B14F-4D97-AF65-F5344CB8AC3E}">
        <p14:creationId xmlns:p14="http://schemas.microsoft.com/office/powerpoint/2010/main" val="38081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1900" y="1626748"/>
            <a:ext cx="8846151" cy="2783571"/>
          </a:xfrm>
          <a:prstGeom prst="rect">
            <a:avLst/>
          </a:prstGeom>
        </p:spPr>
      </p:pic>
      <p:sp>
        <p:nvSpPr>
          <p:cNvPr id="6" name="TextBox 5"/>
          <p:cNvSpPr txBox="1"/>
          <p:nvPr/>
        </p:nvSpPr>
        <p:spPr>
          <a:xfrm>
            <a:off x="787178" y="4486268"/>
            <a:ext cx="9377059" cy="1494768"/>
          </a:xfrm>
          <a:prstGeom prst="rect">
            <a:avLst/>
          </a:prstGeom>
          <a:noFill/>
        </p:spPr>
        <p:txBody>
          <a:bodyPr wrap="square" rtlCol="0">
            <a:spAutoFit/>
          </a:bodyPr>
          <a:lstStyle/>
          <a:p>
            <a:pPr marL="285750" indent="-285750" algn="just">
              <a:lnSpc>
                <a:spcPct val="115000"/>
              </a:lnSpc>
              <a:spcAft>
                <a:spcPts val="1000"/>
              </a:spcAft>
              <a:buFont typeface="Arial" panose="020B0604020202020204" pitchFamily="34" charset="0"/>
              <a:buChar char="•"/>
            </a:pPr>
            <a:r>
              <a:rPr lang="en-US" dirty="0"/>
              <a:t>T</a:t>
            </a:r>
            <a:r>
              <a:rPr lang="en-US" dirty="0">
                <a:latin typeface="Arial" panose="020B0604020202020204" pitchFamily="34" charset="0"/>
                <a:ea typeface="MS Mincho"/>
                <a:cs typeface="Times New Roman" panose="02020603050405020304" pitchFamily="18" charset="0"/>
              </a:rPr>
              <a:t>he captured exploit only targeted devices with iOS version from 12.1 to 12.2.</a:t>
            </a:r>
          </a:p>
          <a:p>
            <a:pPr marL="285750" indent="-285750" algn="just">
              <a:lnSpc>
                <a:spcPct val="115000"/>
              </a:lnSpc>
              <a:spcAft>
                <a:spcPts val="1000"/>
              </a:spcAft>
              <a:buFont typeface="Arial" panose="020B0604020202020204" pitchFamily="34" charset="0"/>
              <a:buChar char="•"/>
            </a:pPr>
            <a:r>
              <a:rPr lang="en-US" dirty="0">
                <a:solidFill>
                  <a:srgbClr val="FF0000"/>
                </a:solidFill>
                <a:latin typeface="Arial" panose="020B0604020202020204" pitchFamily="34" charset="0"/>
                <a:ea typeface="MS Mincho"/>
                <a:cs typeface="Times New Roman" panose="02020603050405020304" pitchFamily="18" charset="0"/>
              </a:rPr>
              <a:t>The attacker target was the “unpatched devices” because at the time of the tweeted POC, the iOS 12.3 version was already published which it is vulnerable but not included in the exploit chain</a:t>
            </a:r>
            <a:r>
              <a:rPr lang="en-US" dirty="0">
                <a:latin typeface="Arial" panose="020B0604020202020204" pitchFamily="34" charset="0"/>
                <a:ea typeface="MS Mincho"/>
                <a:cs typeface="Times New Roman" panose="02020603050405020304" pitchFamily="18" charset="0"/>
              </a:rPr>
              <a:t>. </a:t>
            </a:r>
          </a:p>
        </p:txBody>
      </p:sp>
      <p:sp>
        <p:nvSpPr>
          <p:cNvPr id="9" name="TextBox 8"/>
          <p:cNvSpPr txBox="1"/>
          <p:nvPr/>
        </p:nvSpPr>
        <p:spPr>
          <a:xfrm>
            <a:off x="580445" y="1183665"/>
            <a:ext cx="1793311" cy="369332"/>
          </a:xfrm>
          <a:prstGeom prst="rect">
            <a:avLst/>
          </a:prstGeom>
          <a:noFill/>
        </p:spPr>
        <p:txBody>
          <a:bodyPr wrap="none" rtlCol="0">
            <a:spAutoFit/>
          </a:bodyPr>
          <a:lstStyle/>
          <a:p>
            <a:r>
              <a:rPr lang="en-US" dirty="0"/>
              <a:t>From the exploit:</a:t>
            </a:r>
          </a:p>
        </p:txBody>
      </p:sp>
      <p:sp>
        <p:nvSpPr>
          <p:cNvPr id="2" name="Title 1">
            <a:extLst>
              <a:ext uri="{FF2B5EF4-FFF2-40B4-BE49-F238E27FC236}">
                <a16:creationId xmlns:a16="http://schemas.microsoft.com/office/drawing/2014/main" id="{BEC23BB2-3FA9-484E-ABC7-38B0193177A2}"/>
              </a:ext>
            </a:extLst>
          </p:cNvPr>
          <p:cNvSpPr>
            <a:spLocks noGrp="1"/>
          </p:cNvSpPr>
          <p:nvPr>
            <p:ph type="title"/>
          </p:nvPr>
        </p:nvSpPr>
        <p:spPr>
          <a:xfrm>
            <a:off x="3354230" y="144814"/>
            <a:ext cx="3679618" cy="708480"/>
          </a:xfrm>
        </p:spPr>
        <p:txBody>
          <a:bodyPr>
            <a:normAutofit/>
          </a:bodyPr>
          <a:lstStyle/>
          <a:p>
            <a:r>
              <a:rPr lang="en-US" sz="4000" dirty="0"/>
              <a:t>iOS Exploitation</a:t>
            </a:r>
          </a:p>
        </p:txBody>
      </p:sp>
      <p:grpSp>
        <p:nvGrpSpPr>
          <p:cNvPr id="13" name="Group 12">
            <a:extLst>
              <a:ext uri="{FF2B5EF4-FFF2-40B4-BE49-F238E27FC236}">
                <a16:creationId xmlns:a16="http://schemas.microsoft.com/office/drawing/2014/main" id="{990C2B05-29FE-BA4F-8DF3-DA6F00C664A1}"/>
              </a:ext>
            </a:extLst>
          </p:cNvPr>
          <p:cNvGrpSpPr/>
          <p:nvPr/>
        </p:nvGrpSpPr>
        <p:grpSpPr>
          <a:xfrm>
            <a:off x="10759263" y="0"/>
            <a:ext cx="1432737" cy="1266958"/>
            <a:chOff x="10301206" y="51319"/>
            <a:chExt cx="1730620" cy="1573754"/>
          </a:xfrm>
        </p:grpSpPr>
        <p:pic>
          <p:nvPicPr>
            <p:cNvPr id="14" name="Picture 13" descr="figure_6">
              <a:extLst>
                <a:ext uri="{FF2B5EF4-FFF2-40B4-BE49-F238E27FC236}">
                  <a16:creationId xmlns:a16="http://schemas.microsoft.com/office/drawing/2014/main" id="{85ED12CD-C42F-7B45-A809-D3224B248E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206" y="51319"/>
              <a:ext cx="1730620" cy="157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C05491E5-9677-FA4D-B92E-3A883A085DAA}"/>
                </a:ext>
              </a:extLst>
            </p:cNvPr>
            <p:cNvSpPr/>
            <p:nvPr/>
          </p:nvSpPr>
          <p:spPr>
            <a:xfrm>
              <a:off x="10818846" y="116632"/>
              <a:ext cx="373224" cy="359229"/>
            </a:xfrm>
            <a:prstGeom prst="ellipse">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304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2735" y="1065446"/>
            <a:ext cx="8226950" cy="307777"/>
          </a:xfrm>
          <a:prstGeom prst="rect">
            <a:avLst/>
          </a:prstGeom>
        </p:spPr>
        <p:txBody>
          <a:bodyPr wrap="square">
            <a:spAutoFit/>
          </a:bodyPr>
          <a:lstStyle/>
          <a:p>
            <a:r>
              <a:rPr lang="en-US" sz="1400" dirty="0">
                <a:solidFill>
                  <a:srgbClr val="000000"/>
                </a:solidFill>
                <a:latin typeface="Arial" panose="020B0604020202020204" pitchFamily="34" charset="0"/>
                <a:ea typeface="MS Mincho"/>
                <a:cs typeface="Times New Roman" panose="02020603050405020304" pitchFamily="18" charset="0"/>
              </a:rPr>
              <a:t>Original bug: A JIT (just-in-time)-type confusion bug in Safari’s JavaScript engine JavaScriptCore.</a:t>
            </a:r>
            <a:endParaRPr lang="en-US" sz="1400" dirty="0"/>
          </a:p>
        </p:txBody>
      </p:sp>
      <p:grpSp>
        <p:nvGrpSpPr>
          <p:cNvPr id="4" name="Group 3">
            <a:extLst>
              <a:ext uri="{FF2B5EF4-FFF2-40B4-BE49-F238E27FC236}">
                <a16:creationId xmlns:a16="http://schemas.microsoft.com/office/drawing/2014/main" id="{58E01DA9-4821-904D-995E-5CAA12191294}"/>
              </a:ext>
            </a:extLst>
          </p:cNvPr>
          <p:cNvGrpSpPr/>
          <p:nvPr/>
        </p:nvGrpSpPr>
        <p:grpSpPr>
          <a:xfrm>
            <a:off x="291938" y="1309902"/>
            <a:ext cx="10840459" cy="4976958"/>
            <a:chOff x="291938" y="991408"/>
            <a:chExt cx="10840459" cy="4976958"/>
          </a:xfrm>
        </p:grpSpPr>
        <p:sp>
          <p:nvSpPr>
            <p:cNvPr id="16" name="Rectangle 15"/>
            <p:cNvSpPr/>
            <p:nvPr/>
          </p:nvSpPr>
          <p:spPr>
            <a:xfrm>
              <a:off x="291938" y="4465690"/>
              <a:ext cx="3371353" cy="202433"/>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en-US" sz="900" dirty="0">
                  <a:solidFill>
                    <a:schemeClr val="tx1"/>
                  </a:solidFill>
                  <a:latin typeface="Calibri" panose="020F0502020204030204" pitchFamily="34" charset="0"/>
                  <a:ea typeface="MS Mincho"/>
                  <a:cs typeface="Times New Roman" panose="02020603050405020304" pitchFamily="18" charset="0"/>
                </a:rPr>
                <a:t>The </a:t>
              </a:r>
              <a:r>
                <a:rPr lang="en-US" sz="900" dirty="0">
                  <a:solidFill>
                    <a:srgbClr val="FF0000"/>
                  </a:solidFill>
                  <a:latin typeface="Calibri" panose="020F0502020204030204" pitchFamily="34" charset="0"/>
                  <a:ea typeface="MS Mincho"/>
                  <a:cs typeface="Times New Roman" panose="02020603050405020304" pitchFamily="18" charset="0"/>
                </a:rPr>
                <a:t>victim()</a:t>
              </a:r>
              <a:r>
                <a:rPr lang="en-US" sz="900" dirty="0">
                  <a:solidFill>
                    <a:schemeClr val="tx1"/>
                  </a:solidFill>
                  <a:latin typeface="Calibri" panose="020F0502020204030204" pitchFamily="34" charset="0"/>
                  <a:ea typeface="MS Mincho"/>
                  <a:cs typeface="Times New Roman" panose="02020603050405020304" pitchFamily="18" charset="0"/>
                </a:rPr>
                <a:t> function is going to be “JITed” because the “for” loop</a:t>
              </a:r>
              <a:endParaRPr lang="en-US" sz="800" dirty="0">
                <a:solidFill>
                  <a:schemeClr val="tx1"/>
                </a:solidFill>
              </a:endParaRPr>
            </a:p>
          </p:txBody>
        </p:sp>
        <p:sp>
          <p:nvSpPr>
            <p:cNvPr id="18" name="TextBox 17"/>
            <p:cNvSpPr txBox="1"/>
            <p:nvPr/>
          </p:nvSpPr>
          <p:spPr>
            <a:xfrm>
              <a:off x="3604627" y="4372234"/>
              <a:ext cx="442750" cy="369332"/>
            </a:xfrm>
            <a:prstGeom prst="rect">
              <a:avLst/>
            </a:prstGeom>
            <a:noFill/>
          </p:spPr>
          <p:txBody>
            <a:bodyPr wrap="none" rtlCol="0">
              <a:spAutoFit/>
            </a:bodyPr>
            <a:lstStyle/>
            <a:p>
              <a:r>
                <a:rPr lang="en-US" dirty="0"/>
                <a:t>(1)</a:t>
              </a:r>
            </a:p>
          </p:txBody>
        </p:sp>
        <p:sp>
          <p:nvSpPr>
            <p:cNvPr id="19" name="Rectangle 18"/>
            <p:cNvSpPr/>
            <p:nvPr/>
          </p:nvSpPr>
          <p:spPr>
            <a:xfrm>
              <a:off x="781877" y="2711043"/>
              <a:ext cx="2881413" cy="332655"/>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en-US" sz="900" dirty="0">
                  <a:solidFill>
                    <a:srgbClr val="000000"/>
                  </a:solidFill>
                  <a:latin typeface="Calibri" panose="020F0502020204030204" pitchFamily="34" charset="0"/>
                  <a:ea typeface="MS Mincho"/>
                  <a:cs typeface="Times New Roman" panose="02020603050405020304" pitchFamily="18" charset="0"/>
                </a:rPr>
                <a:t>In the function </a:t>
              </a:r>
              <a:r>
                <a:rPr lang="en-US" sz="900" dirty="0">
                  <a:solidFill>
                    <a:srgbClr val="FF0000"/>
                  </a:solidFill>
                  <a:latin typeface="Calibri" panose="020F0502020204030204" pitchFamily="34" charset="0"/>
                  <a:ea typeface="MS Mincho"/>
                  <a:cs typeface="Times New Roman" panose="02020603050405020304" pitchFamily="18" charset="0"/>
                </a:rPr>
                <a:t>victim()</a:t>
              </a:r>
              <a:r>
                <a:rPr lang="en-US" sz="900" dirty="0">
                  <a:solidFill>
                    <a:srgbClr val="000000"/>
                  </a:solidFill>
                  <a:latin typeface="Calibri" panose="020F0502020204030204" pitchFamily="34" charset="0"/>
                  <a:ea typeface="MS Mincho"/>
                  <a:cs typeface="Times New Roman" panose="02020603050405020304" pitchFamily="18" charset="0"/>
                </a:rPr>
                <a:t>, the expression </a:t>
              </a:r>
              <a:r>
                <a:rPr lang="en-US" sz="900" dirty="0">
                  <a:solidFill>
                    <a:srgbClr val="FF0000"/>
                  </a:solidFill>
                  <a:latin typeface="Calibri" panose="020F0502020204030204" pitchFamily="34" charset="0"/>
                  <a:ea typeface="MS Mincho"/>
                  <a:cs typeface="Times New Roman" panose="02020603050405020304" pitchFamily="18" charset="0"/>
                </a:rPr>
                <a:t>“let r = 5 in </a:t>
              </a:r>
              <a:r>
                <a:rPr lang="en-US" sz="900" dirty="0" err="1">
                  <a:solidFill>
                    <a:srgbClr val="FF0000"/>
                  </a:solidFill>
                  <a:latin typeface="Calibri" panose="020F0502020204030204" pitchFamily="34" charset="0"/>
                  <a:ea typeface="MS Mincho"/>
                  <a:cs typeface="Times New Roman" panose="02020603050405020304" pitchFamily="18" charset="0"/>
                </a:rPr>
                <a:t>oj</a:t>
              </a:r>
              <a:r>
                <a:rPr lang="en-US" sz="900" dirty="0">
                  <a:solidFill>
                    <a:srgbClr val="FF0000"/>
                  </a:solidFill>
                  <a:latin typeface="Calibri" panose="020F0502020204030204" pitchFamily="34" charset="0"/>
                  <a:ea typeface="MS Mincho"/>
                  <a:cs typeface="Times New Roman" panose="02020603050405020304" pitchFamily="18" charset="0"/>
                </a:rPr>
                <a:t>;”</a:t>
              </a:r>
              <a:r>
                <a:rPr lang="en-US" sz="900" dirty="0">
                  <a:solidFill>
                    <a:srgbClr val="000000"/>
                  </a:solidFill>
                  <a:latin typeface="Calibri" panose="020F0502020204030204" pitchFamily="34" charset="0"/>
                  <a:ea typeface="MS Mincho"/>
                  <a:cs typeface="Times New Roman" panose="02020603050405020304" pitchFamily="18" charset="0"/>
                </a:rPr>
                <a:t> triggers the function </a:t>
              </a:r>
              <a:r>
                <a:rPr lang="en-US" sz="900" dirty="0">
                  <a:solidFill>
                    <a:srgbClr val="FF0000"/>
                  </a:solidFill>
                  <a:latin typeface="Calibri" panose="020F0502020204030204" pitchFamily="34" charset="0"/>
                  <a:ea typeface="MS Mincho"/>
                  <a:cs typeface="Times New Roman" panose="02020603050405020304" pitchFamily="18" charset="0"/>
                </a:rPr>
                <a:t>has()</a:t>
              </a:r>
              <a:r>
                <a:rPr lang="en-US" sz="900" dirty="0">
                  <a:solidFill>
                    <a:srgbClr val="000000"/>
                  </a:solidFill>
                  <a:latin typeface="Calibri" panose="020F0502020204030204" pitchFamily="34" charset="0"/>
                  <a:ea typeface="MS Mincho"/>
                  <a:cs typeface="Times New Roman" panose="02020603050405020304" pitchFamily="18" charset="0"/>
                </a:rPr>
                <a:t> callback</a:t>
              </a:r>
              <a:endParaRPr lang="en-US" sz="900" dirty="0">
                <a:latin typeface="Calibri" panose="020F0502020204030204" pitchFamily="34" charset="0"/>
                <a:ea typeface="MS Mincho"/>
                <a:cs typeface="Times New Roman" panose="02020603050405020304" pitchFamily="18" charset="0"/>
              </a:endParaRPr>
            </a:p>
          </p:txBody>
        </p:sp>
        <p:sp>
          <p:nvSpPr>
            <p:cNvPr id="21" name="TextBox 20"/>
            <p:cNvSpPr txBox="1"/>
            <p:nvPr/>
          </p:nvSpPr>
          <p:spPr>
            <a:xfrm>
              <a:off x="3587467" y="2643267"/>
              <a:ext cx="442750" cy="369332"/>
            </a:xfrm>
            <a:prstGeom prst="rect">
              <a:avLst/>
            </a:prstGeom>
            <a:noFill/>
          </p:spPr>
          <p:txBody>
            <a:bodyPr wrap="none" rtlCol="0">
              <a:spAutoFit/>
            </a:bodyPr>
            <a:lstStyle/>
            <a:p>
              <a:r>
                <a:rPr lang="en-US" dirty="0"/>
                <a:t>(2)</a:t>
              </a:r>
            </a:p>
          </p:txBody>
        </p:sp>
        <p:sp>
          <p:nvSpPr>
            <p:cNvPr id="24" name="Rectangle 23"/>
            <p:cNvSpPr/>
            <p:nvPr/>
          </p:nvSpPr>
          <p:spPr>
            <a:xfrm>
              <a:off x="1228082" y="4869803"/>
              <a:ext cx="2437007" cy="233781"/>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en-US" sz="900" dirty="0">
                  <a:solidFill>
                    <a:srgbClr val="000000"/>
                  </a:solidFill>
                  <a:latin typeface="Calibri" panose="020F0502020204030204" pitchFamily="34" charset="0"/>
                  <a:ea typeface="MS Mincho"/>
                  <a:cs typeface="Times New Roman" panose="02020603050405020304" pitchFamily="18" charset="0"/>
                </a:rPr>
                <a:t>After </a:t>
              </a:r>
              <a:r>
                <a:rPr lang="en-US" sz="900" dirty="0">
                  <a:solidFill>
                    <a:srgbClr val="FF0000"/>
                  </a:solidFill>
                  <a:latin typeface="Calibri" panose="020F0502020204030204" pitchFamily="34" charset="0"/>
                  <a:ea typeface="MS Mincho"/>
                  <a:cs typeface="Times New Roman" panose="02020603050405020304" pitchFamily="18" charset="0"/>
                </a:rPr>
                <a:t>victim() </a:t>
              </a:r>
              <a:r>
                <a:rPr lang="en-US" sz="900" dirty="0">
                  <a:solidFill>
                    <a:srgbClr val="000000"/>
                  </a:solidFill>
                  <a:latin typeface="Calibri" panose="020F0502020204030204" pitchFamily="34" charset="0"/>
                  <a:ea typeface="MS Mincho"/>
                  <a:cs typeface="Times New Roman" panose="02020603050405020304" pitchFamily="18" charset="0"/>
                </a:rPr>
                <a:t>is JITed the flag “hack” is set to 1</a:t>
              </a:r>
              <a:endParaRPr lang="en-US" sz="900" dirty="0">
                <a:latin typeface="Calibri" panose="020F0502020204030204" pitchFamily="34" charset="0"/>
                <a:ea typeface="MS Mincho"/>
                <a:cs typeface="Times New Roman" panose="02020603050405020304" pitchFamily="18" charset="0"/>
              </a:endParaRPr>
            </a:p>
          </p:txBody>
        </p:sp>
        <p:sp>
          <p:nvSpPr>
            <p:cNvPr id="25" name="TextBox 24"/>
            <p:cNvSpPr txBox="1"/>
            <p:nvPr/>
          </p:nvSpPr>
          <p:spPr>
            <a:xfrm>
              <a:off x="3590865" y="4806866"/>
              <a:ext cx="442750" cy="369332"/>
            </a:xfrm>
            <a:prstGeom prst="rect">
              <a:avLst/>
            </a:prstGeom>
            <a:noFill/>
          </p:spPr>
          <p:txBody>
            <a:bodyPr wrap="none" rtlCol="0">
              <a:spAutoFit/>
            </a:bodyPr>
            <a:lstStyle/>
            <a:p>
              <a:r>
                <a:rPr lang="en-US" dirty="0"/>
                <a:t>(3)</a:t>
              </a:r>
            </a:p>
          </p:txBody>
        </p:sp>
        <p:sp>
          <p:nvSpPr>
            <p:cNvPr id="26" name="Rectangle 25"/>
            <p:cNvSpPr/>
            <p:nvPr/>
          </p:nvSpPr>
          <p:spPr>
            <a:xfrm>
              <a:off x="1221641" y="5296148"/>
              <a:ext cx="2443447" cy="246442"/>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solidFill>
                    <a:srgbClr val="000000"/>
                  </a:solidFill>
                  <a:latin typeface="Calibri" panose="020F0502020204030204" pitchFamily="34" charset="0"/>
                  <a:ea typeface="MS Mincho"/>
                  <a:cs typeface="Times New Roman" panose="02020603050405020304" pitchFamily="18" charset="0"/>
                </a:rPr>
                <a:t>Now </a:t>
              </a:r>
              <a:r>
                <a:rPr lang="en-US" sz="900" dirty="0">
                  <a:solidFill>
                    <a:srgbClr val="FF0000"/>
                  </a:solidFill>
                  <a:latin typeface="Calibri" panose="020F0502020204030204" pitchFamily="34" charset="0"/>
                  <a:ea typeface="MS Mincho"/>
                  <a:cs typeface="Times New Roman" panose="02020603050405020304" pitchFamily="18" charset="0"/>
                </a:rPr>
                <a:t>victim()</a:t>
              </a:r>
              <a:r>
                <a:rPr lang="en-US" sz="900" dirty="0">
                  <a:solidFill>
                    <a:srgbClr val="000000"/>
                  </a:solidFill>
                  <a:latin typeface="Calibri" panose="020F0502020204030204" pitchFamily="34" charset="0"/>
                  <a:ea typeface="MS Mincho"/>
                  <a:cs typeface="Times New Roman" panose="02020603050405020304" pitchFamily="18" charset="0"/>
                </a:rPr>
                <a:t> is called again after JITed</a:t>
              </a:r>
              <a:endParaRPr lang="en-US" sz="900" dirty="0">
                <a:latin typeface="Calibri" panose="020F0502020204030204" pitchFamily="34" charset="0"/>
                <a:ea typeface="MS Mincho"/>
                <a:cs typeface="Times New Roman" panose="02020603050405020304" pitchFamily="18" charset="0"/>
              </a:endParaRPr>
            </a:p>
          </p:txBody>
        </p:sp>
        <p:sp>
          <p:nvSpPr>
            <p:cNvPr id="27" name="TextBox 26"/>
            <p:cNvSpPr txBox="1"/>
            <p:nvPr/>
          </p:nvSpPr>
          <p:spPr>
            <a:xfrm>
              <a:off x="3587467" y="5234703"/>
              <a:ext cx="442750" cy="369332"/>
            </a:xfrm>
            <a:prstGeom prst="rect">
              <a:avLst/>
            </a:prstGeom>
            <a:noFill/>
          </p:spPr>
          <p:txBody>
            <a:bodyPr wrap="none" rtlCol="0">
              <a:spAutoFit/>
            </a:bodyPr>
            <a:lstStyle/>
            <a:p>
              <a:r>
                <a:rPr lang="en-US" dirty="0"/>
                <a:t>(4)</a:t>
              </a:r>
            </a:p>
          </p:txBody>
        </p:sp>
        <p:sp>
          <p:nvSpPr>
            <p:cNvPr id="28" name="Rectangle 27"/>
            <p:cNvSpPr/>
            <p:nvPr/>
          </p:nvSpPr>
          <p:spPr>
            <a:xfrm>
              <a:off x="783626" y="1737080"/>
              <a:ext cx="2879665" cy="519116"/>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solidFill>
                    <a:srgbClr val="FF0000"/>
                  </a:solidFill>
                  <a:latin typeface="Calibri" panose="020F0502020204030204" pitchFamily="34" charset="0"/>
                  <a:ea typeface="MS Mincho"/>
                  <a:cs typeface="Times New Roman" panose="02020603050405020304" pitchFamily="18" charset="0"/>
                </a:rPr>
                <a:t>“hack”</a:t>
              </a:r>
              <a:r>
                <a:rPr lang="en-US" sz="900" dirty="0">
                  <a:solidFill>
                    <a:srgbClr val="000000"/>
                  </a:solidFill>
                  <a:latin typeface="Calibri" panose="020F0502020204030204" pitchFamily="34" charset="0"/>
                  <a:ea typeface="MS Mincho"/>
                  <a:cs typeface="Times New Roman" panose="02020603050405020304" pitchFamily="18" charset="0"/>
                </a:rPr>
                <a:t> is set to 1: condition is executed converting the array “confuse” from “ArrayWithDouble” to “ArrayWithContigous”.</a:t>
              </a:r>
              <a:endParaRPr lang="en-US" sz="900" dirty="0">
                <a:latin typeface="Calibri" panose="020F0502020204030204" pitchFamily="34" charset="0"/>
                <a:ea typeface="MS Mincho"/>
                <a:cs typeface="Times New Roman" panose="02020603050405020304" pitchFamily="18" charset="0"/>
              </a:endParaRPr>
            </a:p>
          </p:txBody>
        </p:sp>
        <p:sp>
          <p:nvSpPr>
            <p:cNvPr id="29" name="TextBox 28"/>
            <p:cNvSpPr txBox="1"/>
            <p:nvPr/>
          </p:nvSpPr>
          <p:spPr>
            <a:xfrm>
              <a:off x="3604627" y="1788460"/>
              <a:ext cx="442750" cy="369332"/>
            </a:xfrm>
            <a:prstGeom prst="rect">
              <a:avLst/>
            </a:prstGeom>
            <a:noFill/>
          </p:spPr>
          <p:txBody>
            <a:bodyPr wrap="none" rtlCol="0">
              <a:spAutoFit/>
            </a:bodyPr>
            <a:lstStyle/>
            <a:p>
              <a:r>
                <a:rPr lang="en-US" dirty="0"/>
                <a:t>(5)</a:t>
              </a:r>
            </a:p>
          </p:txBody>
        </p:sp>
        <p:pic>
          <p:nvPicPr>
            <p:cNvPr id="33" name="Picture 32"/>
            <p:cNvPicPr>
              <a:picLocks noChangeAspect="1"/>
            </p:cNvPicPr>
            <p:nvPr/>
          </p:nvPicPr>
          <p:blipFill>
            <a:blip r:embed="rId2"/>
            <a:stretch>
              <a:fillRect/>
            </a:stretch>
          </p:blipFill>
          <p:spPr>
            <a:xfrm>
              <a:off x="4025562" y="991408"/>
              <a:ext cx="7106835" cy="4976958"/>
            </a:xfrm>
            <a:prstGeom prst="rect">
              <a:avLst/>
            </a:prstGeom>
          </p:spPr>
        </p:pic>
      </p:grpSp>
      <p:sp>
        <p:nvSpPr>
          <p:cNvPr id="5" name="Title 4">
            <a:extLst>
              <a:ext uri="{FF2B5EF4-FFF2-40B4-BE49-F238E27FC236}">
                <a16:creationId xmlns:a16="http://schemas.microsoft.com/office/drawing/2014/main" id="{78B47FDE-7308-464E-B4B7-83EE57E8053E}"/>
              </a:ext>
            </a:extLst>
          </p:cNvPr>
          <p:cNvSpPr>
            <a:spLocks noGrp="1"/>
          </p:cNvSpPr>
          <p:nvPr>
            <p:ph type="title"/>
          </p:nvPr>
        </p:nvSpPr>
        <p:spPr>
          <a:xfrm>
            <a:off x="2545292" y="18558"/>
            <a:ext cx="5485706" cy="708480"/>
          </a:xfrm>
        </p:spPr>
        <p:txBody>
          <a:bodyPr>
            <a:normAutofit/>
          </a:bodyPr>
          <a:lstStyle/>
          <a:p>
            <a:r>
              <a:rPr lang="en-US" sz="4000" dirty="0"/>
              <a:t>iOS Exploitation: The bug</a:t>
            </a:r>
          </a:p>
        </p:txBody>
      </p:sp>
    </p:spTree>
    <p:extLst>
      <p:ext uri="{BB962C8B-B14F-4D97-AF65-F5344CB8AC3E}">
        <p14:creationId xmlns:p14="http://schemas.microsoft.com/office/powerpoint/2010/main" val="979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1948" y="1154333"/>
            <a:ext cx="2104572" cy="2137178"/>
          </a:xfrm>
          <a:prstGeom prst="rect">
            <a:avLst/>
          </a:prstGeom>
        </p:spPr>
      </p:pic>
      <p:pic>
        <p:nvPicPr>
          <p:cNvPr id="3" name="Picture 2"/>
          <p:cNvPicPr>
            <a:picLocks noChangeAspect="1"/>
          </p:cNvPicPr>
          <p:nvPr/>
        </p:nvPicPr>
        <p:blipFill>
          <a:blip r:embed="rId3"/>
          <a:stretch>
            <a:fillRect/>
          </a:stretch>
        </p:blipFill>
        <p:spPr>
          <a:xfrm>
            <a:off x="475625" y="3533524"/>
            <a:ext cx="6763375" cy="2299397"/>
          </a:xfrm>
          <a:prstGeom prst="rect">
            <a:avLst/>
          </a:prstGeom>
        </p:spPr>
      </p:pic>
      <p:grpSp>
        <p:nvGrpSpPr>
          <p:cNvPr id="11" name="Group 10">
            <a:extLst>
              <a:ext uri="{FF2B5EF4-FFF2-40B4-BE49-F238E27FC236}">
                <a16:creationId xmlns:a16="http://schemas.microsoft.com/office/drawing/2014/main" id="{CA74D38B-E1A9-CF41-BBA7-1D57578E3705}"/>
              </a:ext>
            </a:extLst>
          </p:cNvPr>
          <p:cNvGrpSpPr/>
          <p:nvPr/>
        </p:nvGrpSpPr>
        <p:grpSpPr>
          <a:xfrm>
            <a:off x="3993464" y="1335789"/>
            <a:ext cx="6985027" cy="2133879"/>
            <a:chOff x="3939034" y="878588"/>
            <a:chExt cx="6985027" cy="2133879"/>
          </a:xfrm>
        </p:grpSpPr>
        <p:pic>
          <p:nvPicPr>
            <p:cNvPr id="7" name="Picture 6"/>
            <p:cNvPicPr>
              <a:picLocks noChangeAspect="1"/>
            </p:cNvPicPr>
            <p:nvPr/>
          </p:nvPicPr>
          <p:blipFill>
            <a:blip r:embed="rId4"/>
            <a:stretch>
              <a:fillRect/>
            </a:stretch>
          </p:blipFill>
          <p:spPr>
            <a:xfrm>
              <a:off x="3939034" y="878588"/>
              <a:ext cx="5929946" cy="1086682"/>
            </a:xfrm>
            <a:prstGeom prst="rect">
              <a:avLst/>
            </a:prstGeom>
          </p:spPr>
        </p:pic>
        <p:sp>
          <p:nvSpPr>
            <p:cNvPr id="8" name="Oval 7"/>
            <p:cNvSpPr/>
            <p:nvPr/>
          </p:nvSpPr>
          <p:spPr>
            <a:xfrm>
              <a:off x="5131711" y="940176"/>
              <a:ext cx="1195009" cy="280610"/>
            </a:xfrm>
            <a:prstGeom prst="ellipse">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figure_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0447" y="2042026"/>
              <a:ext cx="3463614" cy="97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7388157" y="2509738"/>
              <a:ext cx="1707204" cy="218872"/>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4"/>
              <a:endCxn id="4" idx="2"/>
            </p:cNvCxnSpPr>
            <p:nvPr/>
          </p:nvCxnSpPr>
          <p:spPr>
            <a:xfrm rot="16200000" flipH="1">
              <a:off x="5859492" y="1090509"/>
              <a:ext cx="1398388" cy="16589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id="{CB622A5C-C7BA-AB4E-A9A5-2FD71A18381B}"/>
              </a:ext>
            </a:extLst>
          </p:cNvPr>
          <p:cNvSpPr>
            <a:spLocks noGrp="1"/>
          </p:cNvSpPr>
          <p:nvPr>
            <p:ph type="title"/>
          </p:nvPr>
        </p:nvSpPr>
        <p:spPr>
          <a:xfrm>
            <a:off x="2485343" y="59740"/>
            <a:ext cx="5599444" cy="708480"/>
          </a:xfrm>
        </p:spPr>
        <p:txBody>
          <a:bodyPr>
            <a:normAutofit/>
          </a:bodyPr>
          <a:lstStyle/>
          <a:p>
            <a:r>
              <a:rPr lang="en-US" sz="4000" dirty="0"/>
              <a:t>iOS</a:t>
            </a:r>
            <a:r>
              <a:rPr lang="en-US" dirty="0"/>
              <a:t> Exploitation: Payload</a:t>
            </a:r>
          </a:p>
        </p:txBody>
      </p:sp>
    </p:spTree>
    <p:extLst>
      <p:ext uri="{BB962C8B-B14F-4D97-AF65-F5344CB8AC3E}">
        <p14:creationId xmlns:p14="http://schemas.microsoft.com/office/powerpoint/2010/main" val="256338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5714" y="1633123"/>
            <a:ext cx="7741027" cy="4103368"/>
          </a:xfrm>
          <a:prstGeom prst="rect">
            <a:avLst/>
          </a:prstGeom>
        </p:spPr>
      </p:pic>
      <p:sp>
        <p:nvSpPr>
          <p:cNvPr id="4" name="TextBox 3"/>
          <p:cNvSpPr txBox="1"/>
          <p:nvPr/>
        </p:nvSpPr>
        <p:spPr>
          <a:xfrm>
            <a:off x="725714" y="1206747"/>
            <a:ext cx="940642" cy="369332"/>
          </a:xfrm>
          <a:prstGeom prst="rect">
            <a:avLst/>
          </a:prstGeom>
          <a:noFill/>
        </p:spPr>
        <p:txBody>
          <a:bodyPr wrap="none" rtlCol="0">
            <a:spAutoFit/>
          </a:bodyPr>
          <a:lstStyle/>
          <a:p>
            <a:r>
              <a:rPr lang="en-US" dirty="0"/>
              <a:t>unc0ver</a:t>
            </a:r>
          </a:p>
        </p:txBody>
      </p:sp>
      <p:sp>
        <p:nvSpPr>
          <p:cNvPr id="5" name="TextBox 4"/>
          <p:cNvSpPr txBox="1"/>
          <p:nvPr/>
        </p:nvSpPr>
        <p:spPr>
          <a:xfrm>
            <a:off x="5525105" y="1206747"/>
            <a:ext cx="2591415" cy="369332"/>
          </a:xfrm>
          <a:prstGeom prst="rect">
            <a:avLst/>
          </a:prstGeom>
          <a:noFill/>
        </p:spPr>
        <p:txBody>
          <a:bodyPr wrap="none" rtlCol="0">
            <a:spAutoFit/>
          </a:bodyPr>
          <a:lstStyle/>
          <a:p>
            <a:r>
              <a:rPr lang="en-US" dirty="0" err="1"/>
              <a:t>payload.pylib</a:t>
            </a:r>
            <a:r>
              <a:rPr lang="en-US" dirty="0"/>
              <a:t> decompiled</a:t>
            </a:r>
          </a:p>
        </p:txBody>
      </p:sp>
      <p:sp>
        <p:nvSpPr>
          <p:cNvPr id="6" name="TextBox 5"/>
          <p:cNvSpPr txBox="1"/>
          <p:nvPr/>
        </p:nvSpPr>
        <p:spPr>
          <a:xfrm>
            <a:off x="2769139" y="5980575"/>
            <a:ext cx="3194914" cy="369332"/>
          </a:xfrm>
          <a:prstGeom prst="rect">
            <a:avLst/>
          </a:prstGeom>
          <a:noFill/>
        </p:spPr>
        <p:txBody>
          <a:bodyPr wrap="none" rtlCol="0">
            <a:spAutoFit/>
          </a:bodyPr>
          <a:lstStyle/>
          <a:p>
            <a:r>
              <a:rPr lang="en-US" dirty="0"/>
              <a:t>Uncover Main jailbreak function</a:t>
            </a:r>
          </a:p>
        </p:txBody>
      </p:sp>
      <p:cxnSp>
        <p:nvCxnSpPr>
          <p:cNvPr id="8" name="Straight Arrow Connector 7"/>
          <p:cNvCxnSpPr>
            <a:cxnSpLocks/>
            <a:stCxn id="6" idx="0"/>
          </p:cNvCxnSpPr>
          <p:nvPr/>
        </p:nvCxnSpPr>
        <p:spPr>
          <a:xfrm flipH="1" flipV="1">
            <a:off x="3462728" y="5568846"/>
            <a:ext cx="903868" cy="4117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6" idx="0"/>
          </p:cNvCxnSpPr>
          <p:nvPr/>
        </p:nvCxnSpPr>
        <p:spPr>
          <a:xfrm flipV="1">
            <a:off x="4366596" y="5508838"/>
            <a:ext cx="2703286" cy="471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58333" y="3052535"/>
            <a:ext cx="2117246" cy="369332"/>
          </a:xfrm>
          <a:prstGeom prst="rect">
            <a:avLst/>
          </a:prstGeom>
          <a:noFill/>
        </p:spPr>
        <p:txBody>
          <a:bodyPr wrap="none" rtlCol="0">
            <a:spAutoFit/>
          </a:bodyPr>
          <a:lstStyle/>
          <a:p>
            <a:r>
              <a:rPr lang="en-US" dirty="0">
                <a:solidFill>
                  <a:srgbClr val="FF0000"/>
                </a:solidFill>
              </a:rPr>
              <a:t>Support up to 12.1.2</a:t>
            </a:r>
          </a:p>
        </p:txBody>
      </p:sp>
      <p:sp>
        <p:nvSpPr>
          <p:cNvPr id="3" name="Title 2">
            <a:extLst>
              <a:ext uri="{FF2B5EF4-FFF2-40B4-BE49-F238E27FC236}">
                <a16:creationId xmlns:a16="http://schemas.microsoft.com/office/drawing/2014/main" id="{0D6AC4DA-723A-A144-9F94-2E47DE3C6BFC}"/>
              </a:ext>
            </a:extLst>
          </p:cNvPr>
          <p:cNvSpPr>
            <a:spLocks noGrp="1"/>
          </p:cNvSpPr>
          <p:nvPr>
            <p:ph type="title"/>
          </p:nvPr>
        </p:nvSpPr>
        <p:spPr>
          <a:xfrm>
            <a:off x="2111796" y="21985"/>
            <a:ext cx="5033765" cy="708480"/>
          </a:xfrm>
        </p:spPr>
        <p:txBody>
          <a:bodyPr>
            <a:normAutofit/>
          </a:bodyPr>
          <a:lstStyle/>
          <a:p>
            <a:r>
              <a:rPr lang="en-US" sz="3600" dirty="0"/>
              <a:t>iOS Exploitation: Payload</a:t>
            </a:r>
          </a:p>
        </p:txBody>
      </p:sp>
    </p:spTree>
    <p:extLst>
      <p:ext uri="{BB962C8B-B14F-4D97-AF65-F5344CB8AC3E}">
        <p14:creationId xmlns:p14="http://schemas.microsoft.com/office/powerpoint/2010/main" val="137310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7028" y="3301869"/>
            <a:ext cx="4813818" cy="369332"/>
          </a:xfrm>
          <a:prstGeom prst="rect">
            <a:avLst/>
          </a:prstGeom>
          <a:noFill/>
        </p:spPr>
        <p:txBody>
          <a:bodyPr wrap="none" rtlCol="0">
            <a:spAutoFit/>
          </a:bodyPr>
          <a:lstStyle/>
          <a:p>
            <a:r>
              <a:rPr lang="en-US" dirty="0" err="1">
                <a:solidFill>
                  <a:srgbClr val="FF0000"/>
                </a:solidFill>
              </a:rPr>
              <a:t>payload.dylib</a:t>
            </a:r>
            <a:r>
              <a:rPr lang="en-US" dirty="0"/>
              <a:t> exploits CVE-2019-8605 to jailbreak</a:t>
            </a:r>
          </a:p>
        </p:txBody>
      </p:sp>
      <p:sp>
        <p:nvSpPr>
          <p:cNvPr id="6" name="TextBox 5"/>
          <p:cNvSpPr txBox="1"/>
          <p:nvPr/>
        </p:nvSpPr>
        <p:spPr>
          <a:xfrm>
            <a:off x="720876" y="3732010"/>
            <a:ext cx="6333067" cy="1754326"/>
          </a:xfrm>
          <a:prstGeom prst="rect">
            <a:avLst/>
          </a:prstGeom>
          <a:noFill/>
        </p:spPr>
        <p:txBody>
          <a:bodyPr wrap="square" rtlCol="0">
            <a:spAutoFit/>
          </a:bodyPr>
          <a:lstStyle/>
          <a:p>
            <a:r>
              <a:rPr lang="en-US" dirty="0"/>
              <a:t>This bug has his own history as well:</a:t>
            </a:r>
          </a:p>
          <a:p>
            <a:pPr marL="285750" indent="-285750">
              <a:buFontTx/>
              <a:buChar char="-"/>
            </a:pPr>
            <a:r>
              <a:rPr lang="en-US" dirty="0"/>
              <a:t>Fixed in 13 May, 1029: with the release of iOS 12.3</a:t>
            </a:r>
          </a:p>
          <a:p>
            <a:pPr marL="742950" lvl="1" indent="-285750">
              <a:buFontTx/>
              <a:buChar char="-"/>
            </a:pPr>
            <a:r>
              <a:rPr lang="en-US" dirty="0"/>
              <a:t>“</a:t>
            </a:r>
            <a:r>
              <a:rPr lang="en-US" dirty="0">
                <a:solidFill>
                  <a:srgbClr val="FF0000"/>
                </a:solidFill>
              </a:rPr>
              <a:t>The attackers ran out of Jailbreak</a:t>
            </a:r>
            <a:r>
              <a:rPr lang="en-US" dirty="0"/>
              <a:t>”, this release kill the only available public jailbreak for the last version of iOS at the time</a:t>
            </a:r>
          </a:p>
          <a:p>
            <a:pPr marL="285750" indent="-285750">
              <a:buFontTx/>
              <a:buChar char="-"/>
            </a:pPr>
            <a:r>
              <a:rPr lang="en-US" dirty="0"/>
              <a:t>Same bug was broken again in 12.4</a:t>
            </a:r>
          </a:p>
        </p:txBody>
      </p:sp>
      <p:pic>
        <p:nvPicPr>
          <p:cNvPr id="8" name="Picture 7"/>
          <p:cNvPicPr>
            <a:picLocks noChangeAspect="1"/>
          </p:cNvPicPr>
          <p:nvPr/>
        </p:nvPicPr>
        <p:blipFill>
          <a:blip r:embed="rId2"/>
          <a:stretch>
            <a:fillRect/>
          </a:stretch>
        </p:blipFill>
        <p:spPr>
          <a:xfrm>
            <a:off x="5909553" y="4953751"/>
            <a:ext cx="5353240" cy="1292601"/>
          </a:xfrm>
          <a:prstGeom prst="rect">
            <a:avLst/>
          </a:prstGeom>
        </p:spPr>
      </p:pic>
      <p:sp>
        <p:nvSpPr>
          <p:cNvPr id="11" name="Notched Right Arrow 10"/>
          <p:cNvSpPr/>
          <p:nvPr/>
        </p:nvSpPr>
        <p:spPr>
          <a:xfrm>
            <a:off x="3265714" y="5694438"/>
            <a:ext cx="2394857" cy="2951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86171" y="3391505"/>
            <a:ext cx="3691467" cy="923330"/>
          </a:xfrm>
          <a:prstGeom prst="rect">
            <a:avLst/>
          </a:prstGeom>
          <a:noFill/>
        </p:spPr>
        <p:txBody>
          <a:bodyPr wrap="square" rtlCol="0">
            <a:spAutoFit/>
          </a:bodyPr>
          <a:lstStyle/>
          <a:p>
            <a:r>
              <a:rPr lang="en-US" dirty="0"/>
              <a:t>That could be forcing the attackers to fall back to “12.2” during the 17 days of 0day </a:t>
            </a:r>
          </a:p>
        </p:txBody>
      </p:sp>
      <p:sp>
        <p:nvSpPr>
          <p:cNvPr id="13" name="Notched Right Arrow 12"/>
          <p:cNvSpPr/>
          <p:nvPr/>
        </p:nvSpPr>
        <p:spPr>
          <a:xfrm rot="20408728">
            <a:off x="6359809" y="3977127"/>
            <a:ext cx="760217" cy="7466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419229" y="484225"/>
            <a:ext cx="2109409" cy="2632978"/>
          </a:xfrm>
          <a:prstGeom prst="rect">
            <a:avLst/>
          </a:prstGeom>
        </p:spPr>
      </p:pic>
      <p:sp>
        <p:nvSpPr>
          <p:cNvPr id="17" name="Rectangle 16"/>
          <p:cNvSpPr/>
          <p:nvPr/>
        </p:nvSpPr>
        <p:spPr>
          <a:xfrm>
            <a:off x="419229" y="114893"/>
            <a:ext cx="1628972" cy="369332"/>
          </a:xfrm>
          <a:prstGeom prst="rect">
            <a:avLst/>
          </a:prstGeom>
        </p:spPr>
        <p:txBody>
          <a:bodyPr wrap="none">
            <a:spAutoFit/>
          </a:bodyPr>
          <a:lstStyle/>
          <a:p>
            <a:r>
              <a:rPr lang="en-US" dirty="0"/>
              <a:t>CVE-2019-8605</a:t>
            </a:r>
          </a:p>
        </p:txBody>
      </p:sp>
      <p:sp>
        <p:nvSpPr>
          <p:cNvPr id="18" name="Rectangle 17"/>
          <p:cNvSpPr/>
          <p:nvPr/>
        </p:nvSpPr>
        <p:spPr>
          <a:xfrm>
            <a:off x="382210" y="2559352"/>
            <a:ext cx="2351314" cy="599924"/>
          </a:xfrm>
          <a:prstGeom prst="rect">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56263" y="1869443"/>
            <a:ext cx="3562248" cy="646331"/>
          </a:xfrm>
          <a:prstGeom prst="rect">
            <a:avLst/>
          </a:prstGeom>
          <a:noFill/>
        </p:spPr>
        <p:txBody>
          <a:bodyPr wrap="square" rtlCol="0">
            <a:spAutoFit/>
          </a:bodyPr>
          <a:lstStyle/>
          <a:p>
            <a:r>
              <a:rPr lang="en-US" dirty="0"/>
              <a:t>Extended support for 12.2 (in the context of the timeframe)</a:t>
            </a:r>
          </a:p>
        </p:txBody>
      </p:sp>
      <p:pic>
        <p:nvPicPr>
          <p:cNvPr id="21" name="Picture 20"/>
          <p:cNvPicPr>
            <a:picLocks noChangeAspect="1"/>
          </p:cNvPicPr>
          <p:nvPr/>
        </p:nvPicPr>
        <p:blipFill>
          <a:blip r:embed="rId4"/>
          <a:stretch>
            <a:fillRect/>
          </a:stretch>
        </p:blipFill>
        <p:spPr>
          <a:xfrm>
            <a:off x="7433561" y="114893"/>
            <a:ext cx="4180280" cy="3195710"/>
          </a:xfrm>
          <a:prstGeom prst="rect">
            <a:avLst/>
          </a:prstGeom>
        </p:spPr>
      </p:pic>
      <p:sp>
        <p:nvSpPr>
          <p:cNvPr id="22" name="Oval 21"/>
          <p:cNvSpPr/>
          <p:nvPr/>
        </p:nvSpPr>
        <p:spPr>
          <a:xfrm>
            <a:off x="7228675" y="2954932"/>
            <a:ext cx="2090057" cy="408688"/>
          </a:xfrm>
          <a:prstGeom prst="ellipse">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4DAF19-EBFC-2241-A949-FF6BD1A5FD2E}"/>
              </a:ext>
            </a:extLst>
          </p:cNvPr>
          <p:cNvSpPr>
            <a:spLocks noGrp="1"/>
          </p:cNvSpPr>
          <p:nvPr>
            <p:ph type="title"/>
          </p:nvPr>
        </p:nvSpPr>
        <p:spPr>
          <a:xfrm>
            <a:off x="2501944" y="187709"/>
            <a:ext cx="4209173" cy="708480"/>
          </a:xfrm>
        </p:spPr>
        <p:txBody>
          <a:bodyPr>
            <a:noAutofit/>
          </a:bodyPr>
          <a:lstStyle/>
          <a:p>
            <a:r>
              <a:rPr lang="en-US" sz="3200" dirty="0"/>
              <a:t>  iOS Exploitation: Payload</a:t>
            </a:r>
          </a:p>
        </p:txBody>
      </p:sp>
    </p:spTree>
    <p:extLst>
      <p:ext uri="{BB962C8B-B14F-4D97-AF65-F5344CB8AC3E}">
        <p14:creationId xmlns:p14="http://schemas.microsoft.com/office/powerpoint/2010/main" val="252618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085" y="1367904"/>
            <a:ext cx="11983776" cy="2994779"/>
          </a:xfrm>
          <a:prstGeom prst="rect">
            <a:avLst/>
          </a:prstGeom>
        </p:spPr>
      </p:pic>
      <p:sp>
        <p:nvSpPr>
          <p:cNvPr id="4" name="TextBox 3"/>
          <p:cNvSpPr txBox="1"/>
          <p:nvPr/>
        </p:nvSpPr>
        <p:spPr>
          <a:xfrm>
            <a:off x="140305" y="998572"/>
            <a:ext cx="940642" cy="369332"/>
          </a:xfrm>
          <a:prstGeom prst="rect">
            <a:avLst/>
          </a:prstGeom>
          <a:noFill/>
        </p:spPr>
        <p:txBody>
          <a:bodyPr wrap="none" rtlCol="0">
            <a:spAutoFit/>
          </a:bodyPr>
          <a:lstStyle/>
          <a:p>
            <a:r>
              <a:rPr lang="en-US" dirty="0"/>
              <a:t>unc0ver</a:t>
            </a:r>
          </a:p>
        </p:txBody>
      </p:sp>
      <p:sp>
        <p:nvSpPr>
          <p:cNvPr id="5" name="TextBox 4"/>
          <p:cNvSpPr txBox="1"/>
          <p:nvPr/>
        </p:nvSpPr>
        <p:spPr>
          <a:xfrm>
            <a:off x="5414546" y="946899"/>
            <a:ext cx="2591415" cy="369332"/>
          </a:xfrm>
          <a:prstGeom prst="rect">
            <a:avLst/>
          </a:prstGeom>
          <a:noFill/>
        </p:spPr>
        <p:txBody>
          <a:bodyPr wrap="none" rtlCol="0">
            <a:spAutoFit/>
          </a:bodyPr>
          <a:lstStyle/>
          <a:p>
            <a:r>
              <a:rPr lang="en-US" dirty="0" err="1"/>
              <a:t>payload.pylib</a:t>
            </a:r>
            <a:r>
              <a:rPr lang="en-US" dirty="0"/>
              <a:t> decompiled</a:t>
            </a:r>
          </a:p>
        </p:txBody>
      </p:sp>
      <p:cxnSp>
        <p:nvCxnSpPr>
          <p:cNvPr id="7" name="Straight Arrow Connector 6"/>
          <p:cNvCxnSpPr/>
          <p:nvPr/>
        </p:nvCxnSpPr>
        <p:spPr>
          <a:xfrm flipV="1">
            <a:off x="4634895" y="3110746"/>
            <a:ext cx="1746552" cy="1882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46362" y="4992764"/>
            <a:ext cx="7288085" cy="369332"/>
          </a:xfrm>
          <a:prstGeom prst="rect">
            <a:avLst/>
          </a:prstGeom>
          <a:noFill/>
        </p:spPr>
        <p:txBody>
          <a:bodyPr wrap="none" rtlCol="0">
            <a:spAutoFit/>
          </a:bodyPr>
          <a:lstStyle/>
          <a:p>
            <a:r>
              <a:rPr lang="en-US" dirty="0" err="1"/>
              <a:t>sock_port</a:t>
            </a:r>
            <a:r>
              <a:rPr lang="en-US" dirty="0"/>
              <a:t> entry point call almost at the beginning of “unc0ver” jailbreak()</a:t>
            </a:r>
          </a:p>
        </p:txBody>
      </p:sp>
      <p:sp>
        <p:nvSpPr>
          <p:cNvPr id="10" name="TextBox 9"/>
          <p:cNvSpPr txBox="1"/>
          <p:nvPr/>
        </p:nvSpPr>
        <p:spPr>
          <a:xfrm>
            <a:off x="3052245" y="5569024"/>
            <a:ext cx="8043740" cy="369332"/>
          </a:xfrm>
          <a:prstGeom prst="rect">
            <a:avLst/>
          </a:prstGeom>
          <a:noFill/>
        </p:spPr>
        <p:txBody>
          <a:bodyPr wrap="none" rtlCol="0">
            <a:spAutoFit/>
          </a:bodyPr>
          <a:lstStyle/>
          <a:p>
            <a:r>
              <a:rPr lang="en-US" dirty="0" err="1">
                <a:solidFill>
                  <a:srgbClr val="FF0000"/>
                </a:solidFill>
              </a:rPr>
              <a:t>Humm</a:t>
            </a:r>
            <a:r>
              <a:rPr lang="en-US" dirty="0">
                <a:solidFill>
                  <a:srgbClr val="FF0000"/>
                </a:solidFill>
              </a:rPr>
              <a:t>, looks like an addition latter on time ---  after </a:t>
            </a:r>
            <a:r>
              <a:rPr lang="en-US" dirty="0" err="1">
                <a:solidFill>
                  <a:srgbClr val="FF0000"/>
                </a:solidFill>
              </a:rPr>
              <a:t>payload.pylib</a:t>
            </a:r>
            <a:r>
              <a:rPr lang="en-US" dirty="0">
                <a:solidFill>
                  <a:srgbClr val="FF0000"/>
                </a:solidFill>
              </a:rPr>
              <a:t> was initially built.</a:t>
            </a:r>
          </a:p>
        </p:txBody>
      </p:sp>
      <p:cxnSp>
        <p:nvCxnSpPr>
          <p:cNvPr id="12" name="Straight Arrow Connector 11"/>
          <p:cNvCxnSpPr/>
          <p:nvPr/>
        </p:nvCxnSpPr>
        <p:spPr>
          <a:xfrm flipV="1">
            <a:off x="1960123" y="1507071"/>
            <a:ext cx="4421324" cy="13132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A7B2C09A-BC2D-234A-8E9E-8B993B246332}"/>
              </a:ext>
            </a:extLst>
          </p:cNvPr>
          <p:cNvSpPr>
            <a:spLocks noGrp="1"/>
          </p:cNvSpPr>
          <p:nvPr>
            <p:ph type="title"/>
          </p:nvPr>
        </p:nvSpPr>
        <p:spPr>
          <a:xfrm>
            <a:off x="2410866" y="29343"/>
            <a:ext cx="5202239" cy="708480"/>
          </a:xfrm>
        </p:spPr>
        <p:txBody>
          <a:bodyPr>
            <a:normAutofit/>
          </a:bodyPr>
          <a:lstStyle/>
          <a:p>
            <a:r>
              <a:rPr lang="en-US" sz="4000" dirty="0"/>
              <a:t>iOS Exploitation: Payload</a:t>
            </a:r>
          </a:p>
        </p:txBody>
      </p:sp>
    </p:spTree>
    <p:extLst>
      <p:ext uri="{BB962C8B-B14F-4D97-AF65-F5344CB8AC3E}">
        <p14:creationId xmlns:p14="http://schemas.microsoft.com/office/powerpoint/2010/main" val="128501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199" y="437984"/>
            <a:ext cx="2073442" cy="421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Modules Download</a:t>
            </a:r>
          </a:p>
        </p:txBody>
      </p:sp>
      <p:sp>
        <p:nvSpPr>
          <p:cNvPr id="5" name="Rounded Rectangle 4"/>
          <p:cNvSpPr/>
          <p:nvPr/>
        </p:nvSpPr>
        <p:spPr>
          <a:xfrm>
            <a:off x="155199" y="2599124"/>
            <a:ext cx="2073442" cy="421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launchctl</a:t>
            </a:r>
          </a:p>
        </p:txBody>
      </p:sp>
      <p:pic>
        <p:nvPicPr>
          <p:cNvPr id="6" name="Picture 5"/>
          <p:cNvPicPr>
            <a:picLocks noChangeAspect="1"/>
          </p:cNvPicPr>
          <p:nvPr/>
        </p:nvPicPr>
        <p:blipFill>
          <a:blip r:embed="rId2"/>
          <a:stretch>
            <a:fillRect/>
          </a:stretch>
        </p:blipFill>
        <p:spPr>
          <a:xfrm>
            <a:off x="2737979" y="2053983"/>
            <a:ext cx="2133599" cy="1711443"/>
          </a:xfrm>
          <a:prstGeom prst="rect">
            <a:avLst/>
          </a:prstGeom>
        </p:spPr>
      </p:pic>
      <p:sp>
        <p:nvSpPr>
          <p:cNvPr id="7" name="Rounded Rectangle 6"/>
          <p:cNvSpPr/>
          <p:nvPr/>
        </p:nvSpPr>
        <p:spPr>
          <a:xfrm>
            <a:off x="143169" y="4249456"/>
            <a:ext cx="2073442" cy="421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irc_loader</a:t>
            </a:r>
          </a:p>
        </p:txBody>
      </p:sp>
      <p:cxnSp>
        <p:nvCxnSpPr>
          <p:cNvPr id="9" name="Straight Arrow Connector 8"/>
          <p:cNvCxnSpPr>
            <a:stCxn id="4" idx="2"/>
            <a:endCxn id="5" idx="0"/>
          </p:cNvCxnSpPr>
          <p:nvPr/>
        </p:nvCxnSpPr>
        <p:spPr>
          <a:xfrm>
            <a:off x="1191920" y="859089"/>
            <a:ext cx="0" cy="1740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flipH="1">
            <a:off x="1179890" y="3020229"/>
            <a:ext cx="12030" cy="1229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43169" y="5778938"/>
            <a:ext cx="2073442" cy="421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light</a:t>
            </a:r>
          </a:p>
        </p:txBody>
      </p:sp>
      <p:cxnSp>
        <p:nvCxnSpPr>
          <p:cNvPr id="14" name="Straight Arrow Connector 13"/>
          <p:cNvCxnSpPr>
            <a:stCxn id="7" idx="2"/>
            <a:endCxn id="12" idx="0"/>
          </p:cNvCxnSpPr>
          <p:nvPr/>
        </p:nvCxnSpPr>
        <p:spPr>
          <a:xfrm>
            <a:off x="1179890" y="4670561"/>
            <a:ext cx="0" cy="1108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stretch>
            <a:fillRect/>
          </a:stretch>
        </p:blipFill>
        <p:spPr>
          <a:xfrm>
            <a:off x="2796347" y="87549"/>
            <a:ext cx="6522619" cy="1914025"/>
          </a:xfrm>
          <a:prstGeom prst="rect">
            <a:avLst/>
          </a:prstGeom>
        </p:spPr>
      </p:pic>
      <p:pic>
        <p:nvPicPr>
          <p:cNvPr id="22" name="Picture 21"/>
          <p:cNvPicPr/>
          <p:nvPr/>
        </p:nvPicPr>
        <p:blipFill>
          <a:blip r:embed="rId4"/>
          <a:stretch>
            <a:fillRect/>
          </a:stretch>
        </p:blipFill>
        <p:spPr>
          <a:xfrm>
            <a:off x="2587299" y="3823412"/>
            <a:ext cx="2795905" cy="1592580"/>
          </a:xfrm>
          <a:prstGeom prst="rect">
            <a:avLst/>
          </a:prstGeom>
        </p:spPr>
      </p:pic>
      <p:sp>
        <p:nvSpPr>
          <p:cNvPr id="26" name="Right Arrow 25"/>
          <p:cNvSpPr/>
          <p:nvPr/>
        </p:nvSpPr>
        <p:spPr>
          <a:xfrm rot="10800000">
            <a:off x="2373021" y="4384842"/>
            <a:ext cx="469232" cy="148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0800000">
            <a:off x="2320884" y="2720328"/>
            <a:ext cx="469232" cy="148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0800000">
            <a:off x="2248693" y="612711"/>
            <a:ext cx="469232" cy="148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Posts from 2016 • Christian Tietz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5316" y="4051969"/>
            <a:ext cx="665746" cy="665746"/>
          </a:xfrm>
          <a:prstGeom prst="rect">
            <a:avLst/>
          </a:prstGeom>
        </p:spPr>
      </p:pic>
      <p:cxnSp>
        <p:nvCxnSpPr>
          <p:cNvPr id="31" name="Elbow Connector 30"/>
          <p:cNvCxnSpPr>
            <a:stCxn id="29" idx="1"/>
          </p:cNvCxnSpPr>
          <p:nvPr/>
        </p:nvCxnSpPr>
        <p:spPr>
          <a:xfrm rot="10800000" flipV="1">
            <a:off x="4923716" y="4384842"/>
            <a:ext cx="1371601" cy="759748"/>
          </a:xfrm>
          <a:prstGeom prst="bentConnector3">
            <a:avLst>
              <a:gd name="adj1" fmla="val 10146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248693" y="5680024"/>
            <a:ext cx="3409395" cy="369332"/>
          </a:xfrm>
          <a:prstGeom prst="rect">
            <a:avLst/>
          </a:prstGeom>
          <a:noFill/>
        </p:spPr>
        <p:txBody>
          <a:bodyPr wrap="none" rtlCol="0">
            <a:spAutoFit/>
          </a:bodyPr>
          <a:lstStyle/>
          <a:p>
            <a:r>
              <a:rPr lang="en-US" dirty="0"/>
              <a:t>Main Module: we named: lightSpy</a:t>
            </a:r>
          </a:p>
        </p:txBody>
      </p:sp>
      <p:sp>
        <p:nvSpPr>
          <p:cNvPr id="21" name="Title 1">
            <a:extLst>
              <a:ext uri="{FF2B5EF4-FFF2-40B4-BE49-F238E27FC236}">
                <a16:creationId xmlns:a16="http://schemas.microsoft.com/office/drawing/2014/main" id="{8072CECC-0692-F248-80BA-796EA758D1AF}"/>
              </a:ext>
            </a:extLst>
          </p:cNvPr>
          <p:cNvSpPr txBox="1">
            <a:spLocks/>
          </p:cNvSpPr>
          <p:nvPr/>
        </p:nvSpPr>
        <p:spPr>
          <a:xfrm>
            <a:off x="6057656" y="3032693"/>
            <a:ext cx="5302255" cy="321029"/>
          </a:xfrm>
          <a:prstGeom prst="rect">
            <a:avLst/>
          </a:prstGeom>
        </p:spPr>
        <p:txBody>
          <a:bodyPr vert="horz" lIns="0" tIns="0" rIns="0" bIns="91440" rtlCol="0" anchor="t">
            <a:noAutofit/>
          </a:bodyPr>
          <a:lstStyle>
            <a:lvl1pPr algn="l" defTabSz="914400" rtl="0" eaLnBrk="1" latinLnBrk="0" hangingPunct="1">
              <a:lnSpc>
                <a:spcPct val="90000"/>
              </a:lnSpc>
              <a:spcBef>
                <a:spcPct val="0"/>
              </a:spcBef>
              <a:buNone/>
              <a:defRPr sz="4400" b="1" kern="1200">
                <a:solidFill>
                  <a:srgbClr val="002B49"/>
                </a:solidFill>
                <a:latin typeface="+mj-lt"/>
                <a:ea typeface="+mj-ea"/>
                <a:cs typeface="+mj-cs"/>
              </a:defRPr>
            </a:lvl1pPr>
          </a:lstStyle>
          <a:p>
            <a:r>
              <a:rPr lang="en-US" sz="2800" dirty="0" smtClean="0"/>
              <a:t> Modules Download and Initialization</a:t>
            </a:r>
            <a:endParaRPr lang="en-US" sz="2800" dirty="0"/>
          </a:p>
        </p:txBody>
      </p:sp>
    </p:spTree>
    <p:extLst>
      <p:ext uri="{BB962C8B-B14F-4D97-AF65-F5344CB8AC3E}">
        <p14:creationId xmlns:p14="http://schemas.microsoft.com/office/powerpoint/2010/main" val="108017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48" y="732725"/>
            <a:ext cx="593725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8428" y="4303134"/>
            <a:ext cx="5649803" cy="1969168"/>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700997" y="2567782"/>
            <a:ext cx="4438650" cy="2420620"/>
          </a:xfrm>
          <a:prstGeom prst="rect">
            <a:avLst/>
          </a:prstGeom>
        </p:spPr>
      </p:pic>
      <p:sp>
        <p:nvSpPr>
          <p:cNvPr id="4" name="TextBox 3"/>
          <p:cNvSpPr txBox="1"/>
          <p:nvPr/>
        </p:nvSpPr>
        <p:spPr>
          <a:xfrm>
            <a:off x="6391454" y="1682352"/>
            <a:ext cx="5183150" cy="923330"/>
          </a:xfrm>
          <a:prstGeom prst="rect">
            <a:avLst/>
          </a:prstGeom>
          <a:noFill/>
        </p:spPr>
        <p:txBody>
          <a:bodyPr wrap="none" rtlCol="0">
            <a:spAutoFit/>
          </a:bodyPr>
          <a:lstStyle/>
          <a:p>
            <a:r>
              <a:rPr lang="en-US" dirty="0"/>
              <a:t>Very well-designed plug-in management architecture:</a:t>
            </a:r>
          </a:p>
          <a:p>
            <a:pPr marL="742950" lvl="1" indent="-285750">
              <a:buFontTx/>
              <a:buChar char="-"/>
            </a:pPr>
            <a:r>
              <a:rPr lang="en-US" dirty="0"/>
              <a:t>Update plugins.</a:t>
            </a:r>
          </a:p>
          <a:p>
            <a:pPr marL="742950" lvl="1" indent="-285750">
              <a:buFontTx/>
              <a:buChar char="-"/>
            </a:pPr>
            <a:r>
              <a:rPr lang="en-US" dirty="0"/>
              <a:t>Send commands to specifics plugins.</a:t>
            </a:r>
          </a:p>
        </p:txBody>
      </p:sp>
      <p:sp>
        <p:nvSpPr>
          <p:cNvPr id="7" name="TextBox 6"/>
          <p:cNvSpPr txBox="1"/>
          <p:nvPr/>
        </p:nvSpPr>
        <p:spPr>
          <a:xfrm>
            <a:off x="6994634" y="5117531"/>
            <a:ext cx="3851375" cy="369332"/>
          </a:xfrm>
          <a:prstGeom prst="rect">
            <a:avLst/>
          </a:prstGeom>
          <a:noFill/>
        </p:spPr>
        <p:txBody>
          <a:bodyPr wrap="none" rtlCol="0">
            <a:spAutoFit/>
          </a:bodyPr>
          <a:lstStyle/>
          <a:p>
            <a:r>
              <a:rPr lang="en-US" dirty="0"/>
              <a:t>From here will touch some of modules.</a:t>
            </a:r>
          </a:p>
        </p:txBody>
      </p:sp>
      <p:sp>
        <p:nvSpPr>
          <p:cNvPr id="8" name="Notched Right Arrow 7"/>
          <p:cNvSpPr/>
          <p:nvPr/>
        </p:nvSpPr>
        <p:spPr>
          <a:xfrm>
            <a:off x="11318189" y="6573306"/>
            <a:ext cx="578796" cy="1994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39AAE53F-158F-B848-AB41-0CF7F491E4F4}"/>
              </a:ext>
            </a:extLst>
          </p:cNvPr>
          <p:cNvSpPr>
            <a:spLocks noGrp="1"/>
          </p:cNvSpPr>
          <p:nvPr>
            <p:ph type="title"/>
          </p:nvPr>
        </p:nvSpPr>
        <p:spPr>
          <a:xfrm>
            <a:off x="3879699" y="74098"/>
            <a:ext cx="3265862" cy="708480"/>
          </a:xfrm>
        </p:spPr>
        <p:txBody>
          <a:bodyPr>
            <a:normAutofit/>
          </a:bodyPr>
          <a:lstStyle/>
          <a:p>
            <a:r>
              <a:rPr lang="en-US" sz="4000" dirty="0"/>
              <a:t>Light Module</a:t>
            </a:r>
          </a:p>
        </p:txBody>
      </p:sp>
    </p:spTree>
    <p:extLst>
      <p:ext uri="{BB962C8B-B14F-4D97-AF65-F5344CB8AC3E}">
        <p14:creationId xmlns:p14="http://schemas.microsoft.com/office/powerpoint/2010/main" val="108806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9718ED-7807-754E-8AFE-42F585C36A84}"/>
              </a:ext>
            </a:extLst>
          </p:cNvPr>
          <p:cNvSpPr>
            <a:spLocks noGrp="1"/>
          </p:cNvSpPr>
          <p:nvPr>
            <p:ph type="title"/>
          </p:nvPr>
        </p:nvSpPr>
        <p:spPr>
          <a:xfrm>
            <a:off x="764118" y="160751"/>
            <a:ext cx="10672233" cy="708480"/>
          </a:xfrm>
        </p:spPr>
        <p:txBody>
          <a:bodyPr>
            <a:normAutofit/>
          </a:bodyPr>
          <a:lstStyle/>
          <a:p>
            <a:r>
              <a:rPr lang="en-US" sz="4000" dirty="0"/>
              <a:t>Agenda	</a:t>
            </a:r>
          </a:p>
        </p:txBody>
      </p:sp>
      <p:sp>
        <p:nvSpPr>
          <p:cNvPr id="6" name="Content Placeholder 5">
            <a:extLst>
              <a:ext uri="{FF2B5EF4-FFF2-40B4-BE49-F238E27FC236}">
                <a16:creationId xmlns:a16="http://schemas.microsoft.com/office/drawing/2014/main" id="{77C9AD6D-3F4E-6149-98B6-96742D643FE7}"/>
              </a:ext>
            </a:extLst>
          </p:cNvPr>
          <p:cNvSpPr>
            <a:spLocks noGrp="1"/>
          </p:cNvSpPr>
          <p:nvPr>
            <p:ph idx="1"/>
          </p:nvPr>
        </p:nvSpPr>
        <p:spPr/>
        <p:txBody>
          <a:bodyPr>
            <a:normAutofit lnSpcReduction="10000"/>
          </a:bodyPr>
          <a:lstStyle/>
          <a:p>
            <a:pPr marL="285750" indent="-285750"/>
            <a:r>
              <a:rPr lang="en-US" sz="2000" dirty="0"/>
              <a:t>“Little comments about this work”</a:t>
            </a:r>
          </a:p>
          <a:p>
            <a:pPr marL="285750" indent="-285750"/>
            <a:r>
              <a:rPr lang="en-US" sz="2000" dirty="0"/>
              <a:t>Presentation scope.</a:t>
            </a:r>
          </a:p>
          <a:p>
            <a:pPr marL="285750" indent="-285750"/>
            <a:r>
              <a:rPr lang="en-US" sz="2000" dirty="0"/>
              <a:t>Operation Poisoned News Campaign Highlights</a:t>
            </a:r>
          </a:p>
          <a:p>
            <a:pPr marL="285750" indent="-285750"/>
            <a:r>
              <a:rPr lang="en-US" sz="2000" dirty="0"/>
              <a:t>Monitored Apps</a:t>
            </a:r>
          </a:p>
          <a:p>
            <a:pPr marL="285750" indent="-285750"/>
            <a:r>
              <a:rPr lang="en-US" sz="2000" dirty="0"/>
              <a:t>Attack Chain for iOS Devices</a:t>
            </a:r>
          </a:p>
          <a:p>
            <a:pPr marL="285750" indent="-285750"/>
            <a:r>
              <a:rPr lang="en-US" sz="2000" dirty="0"/>
              <a:t>Deployment tactics</a:t>
            </a:r>
          </a:p>
          <a:p>
            <a:pPr marL="285750" indent="-285750"/>
            <a:r>
              <a:rPr lang="en-US" sz="2000" dirty="0"/>
              <a:t>iOS Exploitation</a:t>
            </a:r>
          </a:p>
          <a:p>
            <a:pPr marL="742950" lvl="1" indent="-285750"/>
            <a:r>
              <a:rPr lang="en-US" sz="2000" dirty="0"/>
              <a:t>Safari bug</a:t>
            </a:r>
          </a:p>
          <a:p>
            <a:pPr marL="742950" lvl="1" indent="-285750"/>
            <a:r>
              <a:rPr lang="en-US" sz="2000" dirty="0"/>
              <a:t>Delivered Payload </a:t>
            </a:r>
          </a:p>
          <a:p>
            <a:pPr marL="285750" indent="-285750"/>
            <a:r>
              <a:rPr lang="en-US" sz="2000" dirty="0"/>
              <a:t>Modules Download and Initialization: </a:t>
            </a:r>
            <a:r>
              <a:rPr lang="en-US" sz="2000" dirty="0" err="1"/>
              <a:t>lightSpy</a:t>
            </a:r>
            <a:endParaRPr lang="en-US" sz="2000" dirty="0"/>
          </a:p>
          <a:p>
            <a:pPr marL="285750" indent="-285750"/>
            <a:r>
              <a:rPr lang="en-US" sz="2000" dirty="0"/>
              <a:t>Modules Coverage.</a:t>
            </a:r>
          </a:p>
          <a:p>
            <a:pPr marL="285750" indent="-285750"/>
            <a:r>
              <a:rPr lang="en-US" sz="2000" dirty="0"/>
              <a:t>Android Version: </a:t>
            </a:r>
            <a:r>
              <a:rPr lang="en-US" sz="2000" dirty="0" err="1"/>
              <a:t>dmsSpy</a:t>
            </a:r>
            <a:endParaRPr lang="en-US" sz="2000" dirty="0"/>
          </a:p>
          <a:p>
            <a:pPr marL="285750" indent="-285750"/>
            <a:r>
              <a:rPr lang="en-US" sz="2000" dirty="0"/>
              <a:t>Conclusions</a:t>
            </a:r>
          </a:p>
        </p:txBody>
      </p:sp>
    </p:spTree>
    <p:extLst>
      <p:ext uri="{BB962C8B-B14F-4D97-AF65-F5344CB8AC3E}">
        <p14:creationId xmlns:p14="http://schemas.microsoft.com/office/powerpoint/2010/main" val="342944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8432340" y="1694585"/>
            <a:ext cx="2751475" cy="1627874"/>
          </a:xfrm>
          <a:prstGeom prst="rect">
            <a:avLst/>
          </a:prstGeom>
          <a:solidFill>
            <a:srgbClr val="FF0000">
              <a:alpha val="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6383" y="1189720"/>
            <a:ext cx="4691541"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Small plug-in only for exec shell commands.</a:t>
            </a:r>
          </a:p>
          <a:p>
            <a:pPr marL="285750" indent="-285750">
              <a:buFont typeface="Arial" panose="020B0604020202020204" pitchFamily="34" charset="0"/>
              <a:buChar char="•"/>
            </a:pPr>
            <a:r>
              <a:rPr lang="en-US" sz="1600" dirty="0"/>
              <a:t>Execute shell commands using “</a:t>
            </a:r>
            <a:r>
              <a:rPr lang="en-US" sz="1600" dirty="0" err="1"/>
              <a:t>popen</a:t>
            </a:r>
            <a:r>
              <a:rPr lang="en-US" sz="1600" dirty="0"/>
              <a:t>()”</a:t>
            </a:r>
          </a:p>
          <a:p>
            <a:pPr marL="285750" indent="-285750">
              <a:buFont typeface="Arial" panose="020B0604020202020204" pitchFamily="34" charset="0"/>
              <a:buChar char="•"/>
            </a:pPr>
            <a:r>
              <a:rPr lang="en-US" sz="1600" dirty="0"/>
              <a:t>Commands configurations received in JSON format</a:t>
            </a:r>
          </a:p>
        </p:txBody>
      </p:sp>
      <p:sp>
        <p:nvSpPr>
          <p:cNvPr id="7" name="TextBox 6"/>
          <p:cNvSpPr txBox="1"/>
          <p:nvPr/>
        </p:nvSpPr>
        <p:spPr>
          <a:xfrm>
            <a:off x="1187177" y="2003787"/>
            <a:ext cx="1468992" cy="369332"/>
          </a:xfrm>
          <a:prstGeom prst="rect">
            <a:avLst/>
          </a:prstGeom>
          <a:noFill/>
        </p:spPr>
        <p:txBody>
          <a:bodyPr wrap="none" rtlCol="0">
            <a:spAutoFit/>
          </a:bodyPr>
          <a:lstStyle/>
          <a:p>
            <a:r>
              <a:rPr lang="en-US" dirty="0"/>
              <a:t>Exec pipeline.</a:t>
            </a:r>
          </a:p>
        </p:txBody>
      </p:sp>
      <p:sp>
        <p:nvSpPr>
          <p:cNvPr id="8" name="TextBox 7"/>
          <p:cNvSpPr txBox="1"/>
          <p:nvPr/>
        </p:nvSpPr>
        <p:spPr>
          <a:xfrm>
            <a:off x="1026870" y="2518666"/>
            <a:ext cx="1837554" cy="646331"/>
          </a:xfrm>
          <a:prstGeom prst="rect">
            <a:avLst/>
          </a:prstGeom>
          <a:noFill/>
        </p:spPr>
        <p:txBody>
          <a:bodyPr wrap="none" rtlCol="0">
            <a:spAutoFit/>
          </a:bodyPr>
          <a:lstStyle/>
          <a:p>
            <a:r>
              <a:rPr lang="en-US" dirty="0"/>
              <a:t>command</a:t>
            </a:r>
          </a:p>
          <a:p>
            <a:r>
              <a:rPr lang="en-US" dirty="0"/>
              <a:t>working directory</a:t>
            </a:r>
          </a:p>
        </p:txBody>
      </p:sp>
      <p:sp>
        <p:nvSpPr>
          <p:cNvPr id="11" name="TextBox 10"/>
          <p:cNvSpPr txBox="1"/>
          <p:nvPr/>
        </p:nvSpPr>
        <p:spPr>
          <a:xfrm>
            <a:off x="720011" y="4560354"/>
            <a:ext cx="2431820" cy="646331"/>
          </a:xfrm>
          <a:prstGeom prst="rect">
            <a:avLst/>
          </a:prstGeom>
          <a:noFill/>
        </p:spPr>
        <p:txBody>
          <a:bodyPr wrap="none" rtlCol="0">
            <a:spAutoFit/>
          </a:bodyPr>
          <a:lstStyle/>
          <a:p>
            <a:r>
              <a:rPr lang="en-US" dirty="0"/>
              <a:t>Exec command:</a:t>
            </a:r>
          </a:p>
          <a:p>
            <a:r>
              <a:rPr lang="en-US" dirty="0" err="1"/>
              <a:t>popen</a:t>
            </a:r>
            <a:r>
              <a:rPr lang="en-US" dirty="0"/>
              <a:t>(), select(), </a:t>
            </a:r>
            <a:r>
              <a:rPr lang="en-US" dirty="0" err="1"/>
              <a:t>fgets</a:t>
            </a:r>
            <a:r>
              <a:rPr lang="en-US" dirty="0"/>
              <a:t>()</a:t>
            </a:r>
          </a:p>
        </p:txBody>
      </p:sp>
      <p:sp>
        <p:nvSpPr>
          <p:cNvPr id="12" name="TextBox 11"/>
          <p:cNvSpPr txBox="1"/>
          <p:nvPr/>
        </p:nvSpPr>
        <p:spPr>
          <a:xfrm>
            <a:off x="617708" y="3457841"/>
            <a:ext cx="2636427" cy="923330"/>
          </a:xfrm>
          <a:prstGeom prst="rect">
            <a:avLst/>
          </a:prstGeom>
          <a:noFill/>
        </p:spPr>
        <p:txBody>
          <a:bodyPr wrap="none" rtlCol="0">
            <a:spAutoFit/>
          </a:bodyPr>
          <a:lstStyle/>
          <a:p>
            <a:r>
              <a:rPr lang="en-US" dirty="0"/>
              <a:t>Build command:</a:t>
            </a:r>
          </a:p>
          <a:p>
            <a:r>
              <a:rPr lang="en-US" dirty="0"/>
              <a:t>cd working_dir; command</a:t>
            </a:r>
          </a:p>
          <a:p>
            <a:r>
              <a:rPr lang="en-US" dirty="0"/>
              <a:t>	</a:t>
            </a:r>
          </a:p>
        </p:txBody>
      </p:sp>
      <p:pic>
        <p:nvPicPr>
          <p:cNvPr id="13" name="Picture 12"/>
          <p:cNvPicPr>
            <a:picLocks noChangeAspect="1"/>
          </p:cNvPicPr>
          <p:nvPr/>
        </p:nvPicPr>
        <p:blipFill>
          <a:blip r:embed="rId2"/>
          <a:stretch>
            <a:fillRect/>
          </a:stretch>
        </p:blipFill>
        <p:spPr>
          <a:xfrm>
            <a:off x="3470766" y="2213356"/>
            <a:ext cx="4323945" cy="1020533"/>
          </a:xfrm>
          <a:prstGeom prst="rect">
            <a:avLst/>
          </a:prstGeom>
        </p:spPr>
      </p:pic>
      <p:pic>
        <p:nvPicPr>
          <p:cNvPr id="15" name="Picture 14"/>
          <p:cNvPicPr>
            <a:picLocks noChangeAspect="1"/>
          </p:cNvPicPr>
          <p:nvPr/>
        </p:nvPicPr>
        <p:blipFill>
          <a:blip r:embed="rId3"/>
          <a:stretch>
            <a:fillRect/>
          </a:stretch>
        </p:blipFill>
        <p:spPr>
          <a:xfrm>
            <a:off x="3470766" y="3475391"/>
            <a:ext cx="5812885" cy="715802"/>
          </a:xfrm>
          <a:prstGeom prst="rect">
            <a:avLst/>
          </a:prstGeom>
        </p:spPr>
      </p:pic>
      <p:pic>
        <p:nvPicPr>
          <p:cNvPr id="17" name="Picture 16"/>
          <p:cNvPicPr>
            <a:picLocks noChangeAspect="1"/>
          </p:cNvPicPr>
          <p:nvPr/>
        </p:nvPicPr>
        <p:blipFill>
          <a:blip r:embed="rId4"/>
          <a:stretch>
            <a:fillRect/>
          </a:stretch>
        </p:blipFill>
        <p:spPr>
          <a:xfrm>
            <a:off x="3391291" y="4551670"/>
            <a:ext cx="2283597" cy="782290"/>
          </a:xfrm>
          <a:prstGeom prst="rect">
            <a:avLst/>
          </a:prstGeom>
        </p:spPr>
      </p:pic>
      <p:sp>
        <p:nvSpPr>
          <p:cNvPr id="18" name="TextBox 17"/>
          <p:cNvSpPr txBox="1"/>
          <p:nvPr/>
        </p:nvSpPr>
        <p:spPr>
          <a:xfrm>
            <a:off x="695691" y="5552009"/>
            <a:ext cx="2456763" cy="646331"/>
          </a:xfrm>
          <a:prstGeom prst="rect">
            <a:avLst/>
          </a:prstGeom>
          <a:noFill/>
        </p:spPr>
        <p:txBody>
          <a:bodyPr wrap="none" rtlCol="0">
            <a:spAutoFit/>
          </a:bodyPr>
          <a:lstStyle/>
          <a:p>
            <a:r>
              <a:rPr lang="en-US" dirty="0"/>
              <a:t>Send response back:</a:t>
            </a:r>
          </a:p>
          <a:p>
            <a:r>
              <a:rPr lang="en-US" dirty="0"/>
              <a:t>http://../</a:t>
            </a:r>
            <a:r>
              <a:rPr lang="en-US" dirty="0" err="1" smtClean="0"/>
              <a:t>api</a:t>
            </a:r>
            <a:r>
              <a:rPr lang="en-US" dirty="0" smtClean="0"/>
              <a:t>/shell/result</a:t>
            </a:r>
            <a:endParaRPr lang="en-US" dirty="0"/>
          </a:p>
        </p:txBody>
      </p:sp>
      <p:pic>
        <p:nvPicPr>
          <p:cNvPr id="19" name="Picture 18"/>
          <p:cNvPicPr>
            <a:picLocks noChangeAspect="1"/>
          </p:cNvPicPr>
          <p:nvPr/>
        </p:nvPicPr>
        <p:blipFill>
          <a:blip r:embed="rId5"/>
          <a:stretch>
            <a:fillRect/>
          </a:stretch>
        </p:blipFill>
        <p:spPr>
          <a:xfrm>
            <a:off x="3470766" y="5531061"/>
            <a:ext cx="6729788" cy="636976"/>
          </a:xfrm>
          <a:prstGeom prst="rect">
            <a:avLst/>
          </a:prstGeom>
        </p:spPr>
      </p:pic>
      <p:cxnSp>
        <p:nvCxnSpPr>
          <p:cNvPr id="21" name="Straight Arrow Connector 20"/>
          <p:cNvCxnSpPr>
            <a:cxnSpLocks/>
            <a:stCxn id="8" idx="2"/>
            <a:endCxn id="12" idx="0"/>
          </p:cNvCxnSpPr>
          <p:nvPr/>
        </p:nvCxnSpPr>
        <p:spPr>
          <a:xfrm flipH="1">
            <a:off x="1935922" y="3164997"/>
            <a:ext cx="9725" cy="292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2" idx="2"/>
            <a:endCxn id="11" idx="0"/>
          </p:cNvCxnSpPr>
          <p:nvPr/>
        </p:nvCxnSpPr>
        <p:spPr>
          <a:xfrm flipH="1">
            <a:off x="1935921" y="4381171"/>
            <a:ext cx="1" cy="179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a:endCxn id="18" idx="0"/>
          </p:cNvCxnSpPr>
          <p:nvPr/>
        </p:nvCxnSpPr>
        <p:spPr>
          <a:xfrm flipH="1">
            <a:off x="1924073" y="5206685"/>
            <a:ext cx="11848" cy="345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432340" y="1692692"/>
            <a:ext cx="2656312" cy="307777"/>
          </a:xfrm>
          <a:prstGeom prst="rect">
            <a:avLst/>
          </a:prstGeom>
          <a:noFill/>
        </p:spPr>
        <p:txBody>
          <a:bodyPr wrap="square" rtlCol="0">
            <a:spAutoFit/>
          </a:bodyPr>
          <a:lstStyle/>
          <a:p>
            <a:r>
              <a:rPr lang="en-US" sz="1400" dirty="0"/>
              <a:t>All over the code Chinese strings</a:t>
            </a:r>
          </a:p>
        </p:txBody>
      </p:sp>
      <p:pic>
        <p:nvPicPr>
          <p:cNvPr id="30" name="Picture 29"/>
          <p:cNvPicPr>
            <a:picLocks noChangeAspect="1"/>
          </p:cNvPicPr>
          <p:nvPr/>
        </p:nvPicPr>
        <p:blipFill>
          <a:blip r:embed="rId6"/>
          <a:stretch>
            <a:fillRect/>
          </a:stretch>
        </p:blipFill>
        <p:spPr>
          <a:xfrm>
            <a:off x="8484844" y="2129805"/>
            <a:ext cx="1983184" cy="640762"/>
          </a:xfrm>
          <a:prstGeom prst="rect">
            <a:avLst/>
          </a:prstGeom>
        </p:spPr>
      </p:pic>
      <p:pic>
        <p:nvPicPr>
          <p:cNvPr id="32" name="Picture 31"/>
          <p:cNvPicPr>
            <a:picLocks noChangeAspect="1"/>
          </p:cNvPicPr>
          <p:nvPr/>
        </p:nvPicPr>
        <p:blipFill>
          <a:blip r:embed="rId7"/>
          <a:stretch>
            <a:fillRect/>
          </a:stretch>
        </p:blipFill>
        <p:spPr>
          <a:xfrm>
            <a:off x="8484844" y="2790589"/>
            <a:ext cx="2284731" cy="433311"/>
          </a:xfrm>
          <a:prstGeom prst="rect">
            <a:avLst/>
          </a:prstGeom>
        </p:spPr>
      </p:pic>
      <p:sp>
        <p:nvSpPr>
          <p:cNvPr id="6" name="Title 5">
            <a:extLst>
              <a:ext uri="{FF2B5EF4-FFF2-40B4-BE49-F238E27FC236}">
                <a16:creationId xmlns:a16="http://schemas.microsoft.com/office/drawing/2014/main" id="{15F5BC65-C88D-9E4B-A811-7029A5671FC6}"/>
              </a:ext>
            </a:extLst>
          </p:cNvPr>
          <p:cNvSpPr>
            <a:spLocks noGrp="1"/>
          </p:cNvSpPr>
          <p:nvPr>
            <p:ph type="title"/>
          </p:nvPr>
        </p:nvSpPr>
        <p:spPr>
          <a:xfrm>
            <a:off x="1605437" y="40171"/>
            <a:ext cx="6189274" cy="948218"/>
          </a:xfrm>
        </p:spPr>
        <p:txBody>
          <a:bodyPr>
            <a:noAutofit/>
          </a:bodyPr>
          <a:lstStyle/>
          <a:p>
            <a:pPr algn="ctr"/>
            <a:r>
              <a:rPr lang="en-US" sz="3200" dirty="0"/>
              <a:t>Module </a:t>
            </a:r>
            <a:r>
              <a:rPr lang="en-US" sz="3200" dirty="0" err="1"/>
              <a:t>ShellCommandaaa</a:t>
            </a:r>
            <a:r>
              <a:rPr lang="en-US" sz="3200" dirty="0"/>
              <a:t>: Real-time full control of the devices</a:t>
            </a:r>
          </a:p>
        </p:txBody>
      </p:sp>
    </p:spTree>
    <p:extLst>
      <p:ext uri="{BB962C8B-B14F-4D97-AF65-F5344CB8AC3E}">
        <p14:creationId xmlns:p14="http://schemas.microsoft.com/office/powerpoint/2010/main" val="128793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7979" y="2434548"/>
            <a:ext cx="3519690" cy="1829157"/>
          </a:xfrm>
          <a:prstGeom prst="rect">
            <a:avLst/>
          </a:prstGeom>
        </p:spPr>
      </p:pic>
      <p:pic>
        <p:nvPicPr>
          <p:cNvPr id="6" name="Picture 5"/>
          <p:cNvPicPr>
            <a:picLocks noChangeAspect="1"/>
          </p:cNvPicPr>
          <p:nvPr/>
        </p:nvPicPr>
        <p:blipFill>
          <a:blip r:embed="rId3"/>
          <a:stretch>
            <a:fillRect/>
          </a:stretch>
        </p:blipFill>
        <p:spPr>
          <a:xfrm>
            <a:off x="4903928" y="1094101"/>
            <a:ext cx="5626153" cy="2607916"/>
          </a:xfrm>
          <a:prstGeom prst="rect">
            <a:avLst/>
          </a:prstGeom>
        </p:spPr>
      </p:pic>
      <p:sp>
        <p:nvSpPr>
          <p:cNvPr id="7" name="TextBox 6"/>
          <p:cNvSpPr txBox="1"/>
          <p:nvPr/>
        </p:nvSpPr>
        <p:spPr>
          <a:xfrm>
            <a:off x="5347548" y="759664"/>
            <a:ext cx="2608535" cy="369332"/>
          </a:xfrm>
          <a:prstGeom prst="rect">
            <a:avLst/>
          </a:prstGeom>
          <a:noFill/>
        </p:spPr>
        <p:txBody>
          <a:bodyPr wrap="none" rtlCol="0">
            <a:spAutoFit/>
          </a:bodyPr>
          <a:lstStyle/>
          <a:p>
            <a:r>
              <a:rPr lang="en-US" dirty="0"/>
              <a:t>Entry point of the module</a:t>
            </a:r>
          </a:p>
        </p:txBody>
      </p:sp>
      <p:pic>
        <p:nvPicPr>
          <p:cNvPr id="8" name="Picture 7"/>
          <p:cNvPicPr>
            <a:picLocks noChangeAspect="1"/>
          </p:cNvPicPr>
          <p:nvPr/>
        </p:nvPicPr>
        <p:blipFill>
          <a:blip r:embed="rId4"/>
          <a:stretch>
            <a:fillRect/>
          </a:stretch>
        </p:blipFill>
        <p:spPr>
          <a:xfrm>
            <a:off x="4937029" y="3755840"/>
            <a:ext cx="4851568" cy="760683"/>
          </a:xfrm>
          <a:prstGeom prst="rect">
            <a:avLst/>
          </a:prstGeom>
        </p:spPr>
      </p:pic>
      <p:sp>
        <p:nvSpPr>
          <p:cNvPr id="10" name="TextBox 9"/>
          <p:cNvSpPr txBox="1"/>
          <p:nvPr/>
        </p:nvSpPr>
        <p:spPr>
          <a:xfrm>
            <a:off x="535022" y="4443564"/>
            <a:ext cx="3373680" cy="369332"/>
          </a:xfrm>
          <a:prstGeom prst="rect">
            <a:avLst/>
          </a:prstGeom>
          <a:noFill/>
        </p:spPr>
        <p:txBody>
          <a:bodyPr wrap="none" rtlCol="0">
            <a:spAutoFit/>
          </a:bodyPr>
          <a:lstStyle/>
          <a:p>
            <a:r>
              <a:rPr lang="en-US" dirty="0"/>
              <a:t>C&amp;C report to “/</a:t>
            </a:r>
            <a:r>
              <a:rPr lang="en-US" dirty="0" err="1"/>
              <a:t>api</a:t>
            </a:r>
            <a:r>
              <a:rPr lang="en-US" dirty="0"/>
              <a:t>/</a:t>
            </a:r>
            <a:r>
              <a:rPr lang="en-US" dirty="0" err="1"/>
              <a:t>lan_devices</a:t>
            </a:r>
            <a:r>
              <a:rPr lang="en-US" dirty="0"/>
              <a:t>/”</a:t>
            </a:r>
          </a:p>
        </p:txBody>
      </p:sp>
      <p:pic>
        <p:nvPicPr>
          <p:cNvPr id="12" name="Picture 11"/>
          <p:cNvPicPr>
            <a:picLocks noChangeAspect="1"/>
          </p:cNvPicPr>
          <p:nvPr/>
        </p:nvPicPr>
        <p:blipFill>
          <a:blip r:embed="rId5"/>
          <a:stretch>
            <a:fillRect/>
          </a:stretch>
        </p:blipFill>
        <p:spPr>
          <a:xfrm>
            <a:off x="468200" y="5682367"/>
            <a:ext cx="11580422" cy="466725"/>
          </a:xfrm>
          <a:prstGeom prst="rect">
            <a:avLst/>
          </a:prstGeom>
        </p:spPr>
      </p:pic>
      <p:sp>
        <p:nvSpPr>
          <p:cNvPr id="13" name="TextBox 12"/>
          <p:cNvSpPr txBox="1"/>
          <p:nvPr/>
        </p:nvSpPr>
        <p:spPr>
          <a:xfrm>
            <a:off x="332109" y="5382825"/>
            <a:ext cx="7764561" cy="369332"/>
          </a:xfrm>
          <a:prstGeom prst="rect">
            <a:avLst/>
          </a:prstGeom>
          <a:noFill/>
        </p:spPr>
        <p:txBody>
          <a:bodyPr wrap="none" rtlCol="0">
            <a:spAutoFit/>
          </a:bodyPr>
          <a:lstStyle/>
          <a:p>
            <a:r>
              <a:rPr lang="en-US" dirty="0"/>
              <a:t>This module is leaking more info about the structure of the project: </a:t>
            </a:r>
            <a:r>
              <a:rPr lang="en-US" dirty="0" err="1"/>
              <a:t>F_Warehose</a:t>
            </a:r>
            <a:r>
              <a:rPr lang="en-US" dirty="0"/>
              <a:t>?</a:t>
            </a:r>
          </a:p>
        </p:txBody>
      </p:sp>
      <p:pic>
        <p:nvPicPr>
          <p:cNvPr id="14" name="Picture 13"/>
          <p:cNvPicPr>
            <a:picLocks noChangeAspect="1"/>
          </p:cNvPicPr>
          <p:nvPr/>
        </p:nvPicPr>
        <p:blipFill>
          <a:blip r:embed="rId6"/>
          <a:stretch>
            <a:fillRect/>
          </a:stretch>
        </p:blipFill>
        <p:spPr>
          <a:xfrm>
            <a:off x="607979" y="4795344"/>
            <a:ext cx="10184643" cy="501830"/>
          </a:xfrm>
          <a:prstGeom prst="rect">
            <a:avLst/>
          </a:prstGeom>
        </p:spPr>
      </p:pic>
      <p:sp>
        <p:nvSpPr>
          <p:cNvPr id="15" name="TextBox 14"/>
          <p:cNvSpPr txBox="1"/>
          <p:nvPr/>
        </p:nvSpPr>
        <p:spPr>
          <a:xfrm>
            <a:off x="607979" y="823784"/>
            <a:ext cx="3318857" cy="369332"/>
          </a:xfrm>
          <a:prstGeom prst="rect">
            <a:avLst/>
          </a:prstGeom>
          <a:noFill/>
        </p:spPr>
        <p:txBody>
          <a:bodyPr wrap="none" rtlCol="0">
            <a:spAutoFit/>
          </a:bodyPr>
          <a:lstStyle/>
          <a:p>
            <a:r>
              <a:rPr lang="en-US" dirty="0"/>
              <a:t>Find devices in the same network</a:t>
            </a:r>
          </a:p>
        </p:txBody>
      </p:sp>
      <p:sp>
        <p:nvSpPr>
          <p:cNvPr id="4" name="Title 3">
            <a:extLst>
              <a:ext uri="{FF2B5EF4-FFF2-40B4-BE49-F238E27FC236}">
                <a16:creationId xmlns:a16="http://schemas.microsoft.com/office/drawing/2014/main" id="{8079B75D-4FF2-4D4C-9488-9C35B9633F20}"/>
              </a:ext>
            </a:extLst>
          </p:cNvPr>
          <p:cNvSpPr>
            <a:spLocks noGrp="1"/>
          </p:cNvSpPr>
          <p:nvPr>
            <p:ph type="title"/>
          </p:nvPr>
        </p:nvSpPr>
        <p:spPr>
          <a:xfrm>
            <a:off x="0" y="428"/>
            <a:ext cx="10672233" cy="708480"/>
          </a:xfrm>
        </p:spPr>
        <p:txBody>
          <a:bodyPr>
            <a:normAutofit/>
          </a:bodyPr>
          <a:lstStyle/>
          <a:p>
            <a:r>
              <a:rPr lang="en-US" sz="4000" dirty="0"/>
              <a:t>Module </a:t>
            </a:r>
            <a:r>
              <a:rPr lang="en-US" sz="4000" dirty="0" err="1"/>
              <a:t>Screenaaa</a:t>
            </a:r>
            <a:endParaRPr lang="en-US" sz="4000" dirty="0"/>
          </a:p>
        </p:txBody>
      </p:sp>
      <p:pic>
        <p:nvPicPr>
          <p:cNvPr id="16" name="Picture 15" descr="&lt;strong&gt;Surprised&lt;/strong&gt; Chipmunk &lt;strong&gt;Face&lt;/strong&gt; Vector Art image - Free stock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362" y="1405442"/>
            <a:ext cx="679319" cy="714759"/>
          </a:xfrm>
          <a:prstGeom prst="rect">
            <a:avLst/>
          </a:prstGeom>
        </p:spPr>
      </p:pic>
      <p:sp>
        <p:nvSpPr>
          <p:cNvPr id="17" name="Rectangle 16"/>
          <p:cNvSpPr/>
          <p:nvPr/>
        </p:nvSpPr>
        <p:spPr>
          <a:xfrm>
            <a:off x="938849" y="1448476"/>
            <a:ext cx="3034021" cy="646331"/>
          </a:xfrm>
          <a:prstGeom prst="rect">
            <a:avLst/>
          </a:prstGeom>
        </p:spPr>
        <p:txBody>
          <a:bodyPr wrap="square">
            <a:spAutoFit/>
          </a:bodyPr>
          <a:lstStyle/>
          <a:p>
            <a:r>
              <a:rPr lang="en-US" dirty="0">
                <a:solidFill>
                  <a:srgbClr val="FF0000"/>
                </a:solidFill>
              </a:rPr>
              <a:t>Module Name does not match module functionality?</a:t>
            </a:r>
          </a:p>
        </p:txBody>
      </p:sp>
    </p:spTree>
    <p:extLst>
      <p:ext uri="{BB962C8B-B14F-4D97-AF65-F5344CB8AC3E}">
        <p14:creationId xmlns:p14="http://schemas.microsoft.com/office/powerpoint/2010/main" val="6528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026" y="1053548"/>
            <a:ext cx="4900957" cy="2862322"/>
          </a:xfrm>
          <a:prstGeom prst="rect">
            <a:avLst/>
          </a:prstGeom>
          <a:noFill/>
        </p:spPr>
        <p:txBody>
          <a:bodyPr wrap="none" rtlCol="0">
            <a:spAutoFit/>
          </a:bodyPr>
          <a:lstStyle/>
          <a:p>
            <a:endParaRPr lang="en-US" dirty="0"/>
          </a:p>
          <a:p>
            <a:pPr marL="285750" indent="-285750">
              <a:buFontTx/>
              <a:buChar char="-"/>
            </a:pPr>
            <a:r>
              <a:rPr lang="en-US" dirty="0"/>
              <a:t>Allows remote operations in the </a:t>
            </a:r>
            <a:r>
              <a:rPr lang="en-US" dirty="0" err="1"/>
              <a:t>filesystem</a:t>
            </a:r>
            <a:endParaRPr lang="en-US" dirty="0"/>
          </a:p>
          <a:p>
            <a:pPr marL="742950" lvl="1" indent="-285750">
              <a:buFontTx/>
              <a:buChar char="-"/>
            </a:pPr>
            <a:r>
              <a:rPr lang="en-US" dirty="0" err="1"/>
              <a:t>Uploadfile</a:t>
            </a:r>
            <a:r>
              <a:rPr lang="en-US" dirty="0"/>
              <a:t>, Copy, Move, Delete and others</a:t>
            </a:r>
          </a:p>
          <a:p>
            <a:pPr marL="285750" indent="-285750">
              <a:buFontTx/>
              <a:buChar char="-"/>
            </a:pPr>
            <a:endParaRPr lang="en-US" dirty="0"/>
          </a:p>
          <a:p>
            <a:pPr marL="285750" indent="-285750">
              <a:buFontTx/>
              <a:buChar char="-"/>
            </a:pPr>
            <a:r>
              <a:rPr lang="en-US" dirty="0"/>
              <a:t>Operations targeting multiple applications:</a:t>
            </a:r>
          </a:p>
          <a:p>
            <a:pPr marL="742950" lvl="1" indent="-285750">
              <a:buFontTx/>
              <a:buChar char="-"/>
            </a:pPr>
            <a:r>
              <a:rPr lang="en-US" dirty="0"/>
              <a:t>QQ</a:t>
            </a:r>
          </a:p>
          <a:p>
            <a:pPr marL="742950" lvl="1" indent="-285750">
              <a:buFontTx/>
              <a:buChar char="-"/>
            </a:pPr>
            <a:r>
              <a:rPr lang="en-US" dirty="0" err="1"/>
              <a:t>Wechat</a:t>
            </a:r>
            <a:endParaRPr lang="en-US" dirty="0"/>
          </a:p>
          <a:p>
            <a:pPr marL="742950" lvl="1" indent="-285750">
              <a:buFontTx/>
              <a:buChar char="-"/>
            </a:pPr>
            <a:r>
              <a:rPr lang="en-US" dirty="0"/>
              <a:t>Telegram</a:t>
            </a:r>
          </a:p>
          <a:p>
            <a:pPr marL="742950" lvl="1" indent="-285750">
              <a:buFontTx/>
              <a:buChar char="-"/>
            </a:pPr>
            <a:endParaRPr lang="en-US" dirty="0"/>
          </a:p>
          <a:p>
            <a:pPr marL="285750" indent="-285750">
              <a:buFontTx/>
              <a:buChar char="-"/>
            </a:pPr>
            <a:r>
              <a:rPr lang="en-US" dirty="0"/>
              <a:t>C&amp;C:  "/</a:t>
            </a:r>
            <a:r>
              <a:rPr lang="en-US" dirty="0" err="1"/>
              <a:t>api</a:t>
            </a:r>
            <a:r>
              <a:rPr lang="en-US" dirty="0"/>
              <a:t>/</a:t>
            </a:r>
            <a:r>
              <a:rPr lang="en-US" dirty="0" err="1"/>
              <a:t>phone_file</a:t>
            </a:r>
            <a:r>
              <a:rPr lang="en-US" dirty="0"/>
              <a:t>/”</a:t>
            </a:r>
          </a:p>
        </p:txBody>
      </p:sp>
      <p:pic>
        <p:nvPicPr>
          <p:cNvPr id="5" name="Picture 4"/>
          <p:cNvPicPr>
            <a:picLocks noChangeAspect="1"/>
          </p:cNvPicPr>
          <p:nvPr/>
        </p:nvPicPr>
        <p:blipFill>
          <a:blip r:embed="rId2"/>
          <a:stretch>
            <a:fillRect/>
          </a:stretch>
        </p:blipFill>
        <p:spPr>
          <a:xfrm>
            <a:off x="3375497" y="2543541"/>
            <a:ext cx="6937949" cy="3280286"/>
          </a:xfrm>
          <a:prstGeom prst="rect">
            <a:avLst/>
          </a:prstGeom>
        </p:spPr>
      </p:pic>
      <p:sp>
        <p:nvSpPr>
          <p:cNvPr id="3" name="Title 2">
            <a:extLst>
              <a:ext uri="{FF2B5EF4-FFF2-40B4-BE49-F238E27FC236}">
                <a16:creationId xmlns:a16="http://schemas.microsoft.com/office/drawing/2014/main" id="{B2C33F08-90B8-2D42-9545-DB475D389E92}"/>
              </a:ext>
            </a:extLst>
          </p:cNvPr>
          <p:cNvSpPr>
            <a:spLocks noGrp="1"/>
          </p:cNvSpPr>
          <p:nvPr>
            <p:ph type="title"/>
          </p:nvPr>
        </p:nvSpPr>
        <p:spPr>
          <a:xfrm>
            <a:off x="668954" y="77999"/>
            <a:ext cx="10672233" cy="708480"/>
          </a:xfrm>
        </p:spPr>
        <p:txBody>
          <a:bodyPr>
            <a:normAutofit/>
          </a:bodyPr>
          <a:lstStyle/>
          <a:p>
            <a:r>
              <a:rPr lang="en-US" sz="4000" dirty="0"/>
              <a:t>Module</a:t>
            </a:r>
            <a:r>
              <a:rPr lang="en-US" dirty="0"/>
              <a:t> </a:t>
            </a:r>
            <a:r>
              <a:rPr lang="en-US" dirty="0" err="1"/>
              <a:t>FileManage</a:t>
            </a:r>
            <a:endParaRPr lang="en-US" dirty="0"/>
          </a:p>
        </p:txBody>
      </p:sp>
    </p:spTree>
    <p:extLst>
      <p:ext uri="{BB962C8B-B14F-4D97-AF65-F5344CB8AC3E}">
        <p14:creationId xmlns:p14="http://schemas.microsoft.com/office/powerpoint/2010/main" val="39633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6034" y="1153194"/>
            <a:ext cx="3459217" cy="2308324"/>
          </a:xfrm>
          <a:prstGeom prst="rect">
            <a:avLst/>
          </a:prstGeom>
          <a:noFill/>
        </p:spPr>
        <p:txBody>
          <a:bodyPr wrap="none" rtlCol="0">
            <a:spAutoFit/>
          </a:bodyPr>
          <a:lstStyle/>
          <a:p>
            <a:r>
              <a:rPr lang="en-US" dirty="0" err="1"/>
              <a:t>SoftInfoaaa</a:t>
            </a:r>
            <a:r>
              <a:rPr lang="en-US" dirty="0"/>
              <a:t> Module</a:t>
            </a:r>
          </a:p>
          <a:p>
            <a:endParaRPr lang="en-US" dirty="0"/>
          </a:p>
          <a:p>
            <a:pPr marL="285750" indent="-285750">
              <a:buFontTx/>
              <a:buChar char="-"/>
            </a:pPr>
            <a:r>
              <a:rPr lang="en-US" dirty="0"/>
              <a:t>Get list of installed applications.</a:t>
            </a:r>
          </a:p>
          <a:p>
            <a:pPr marL="285750" indent="-285750">
              <a:buFontTx/>
              <a:buChar char="-"/>
            </a:pPr>
            <a:r>
              <a:rPr lang="en-US" dirty="0"/>
              <a:t>Get list of running processes</a:t>
            </a:r>
          </a:p>
          <a:p>
            <a:pPr marL="285750" indent="-285750">
              <a:buFontTx/>
              <a:buChar char="-"/>
            </a:pPr>
            <a:endParaRPr lang="en-US" dirty="0"/>
          </a:p>
          <a:p>
            <a:pPr marL="285750" indent="-285750">
              <a:buFontTx/>
              <a:buChar char="-"/>
            </a:pPr>
            <a:r>
              <a:rPr lang="en-US" dirty="0"/>
              <a:t>Corresponding C&amp;C: </a:t>
            </a:r>
          </a:p>
          <a:p>
            <a:pPr marL="742950" lvl="1" indent="-285750">
              <a:buFontTx/>
              <a:buChar char="-"/>
            </a:pPr>
            <a:r>
              <a:rPr lang="en-US" dirty="0"/>
              <a:t>/</a:t>
            </a:r>
            <a:r>
              <a:rPr lang="en-US" dirty="0" err="1"/>
              <a:t>api</a:t>
            </a:r>
            <a:r>
              <a:rPr lang="en-US" dirty="0"/>
              <a:t>/app/ </a:t>
            </a:r>
          </a:p>
          <a:p>
            <a:pPr marL="742950" lvl="1" indent="-285750">
              <a:buFontTx/>
              <a:buChar char="-"/>
            </a:pPr>
            <a:r>
              <a:rPr lang="en-US" dirty="0"/>
              <a:t>/</a:t>
            </a:r>
            <a:r>
              <a:rPr lang="en-US" dirty="0" err="1"/>
              <a:t>api</a:t>
            </a:r>
            <a:r>
              <a:rPr lang="en-US" dirty="0"/>
              <a:t>/process/</a:t>
            </a:r>
          </a:p>
        </p:txBody>
      </p:sp>
      <p:sp>
        <p:nvSpPr>
          <p:cNvPr id="5" name="TextBox 4"/>
          <p:cNvSpPr txBox="1"/>
          <p:nvPr/>
        </p:nvSpPr>
        <p:spPr>
          <a:xfrm>
            <a:off x="795132" y="3715292"/>
            <a:ext cx="4778680" cy="2308324"/>
          </a:xfrm>
          <a:prstGeom prst="rect">
            <a:avLst/>
          </a:prstGeom>
          <a:noFill/>
        </p:spPr>
        <p:txBody>
          <a:bodyPr wrap="none" rtlCol="0">
            <a:spAutoFit/>
          </a:bodyPr>
          <a:lstStyle/>
          <a:p>
            <a:r>
              <a:rPr lang="en-US" dirty="0" err="1"/>
              <a:t>WifiList</a:t>
            </a:r>
            <a:r>
              <a:rPr lang="en-US" dirty="0"/>
              <a:t> Module</a:t>
            </a:r>
          </a:p>
          <a:p>
            <a:endParaRPr lang="en-US" dirty="0"/>
          </a:p>
          <a:p>
            <a:pPr marL="285750" indent="-285750">
              <a:buFontTx/>
              <a:buChar char="-"/>
            </a:pPr>
            <a:r>
              <a:rPr lang="en-US" dirty="0"/>
              <a:t>Get </a:t>
            </a:r>
            <a:r>
              <a:rPr lang="en-US" dirty="0" err="1"/>
              <a:t>Wifi</a:t>
            </a:r>
            <a:r>
              <a:rPr lang="en-US" dirty="0"/>
              <a:t> History (parsing: </a:t>
            </a:r>
            <a:r>
              <a:rPr lang="en-US" dirty="0" err="1"/>
              <a:t>com.apple.wifi.plist</a:t>
            </a:r>
            <a:r>
              <a:rPr lang="en-US" dirty="0"/>
              <a:t>)</a:t>
            </a:r>
          </a:p>
          <a:p>
            <a:pPr marL="285750" indent="-285750">
              <a:buFontTx/>
              <a:buChar char="-"/>
            </a:pPr>
            <a:r>
              <a:rPr lang="en-US" dirty="0"/>
              <a:t>Get </a:t>
            </a:r>
            <a:r>
              <a:rPr lang="en-US" dirty="0" err="1"/>
              <a:t>Wifi</a:t>
            </a:r>
            <a:r>
              <a:rPr lang="en-US" dirty="0"/>
              <a:t> scan list</a:t>
            </a:r>
          </a:p>
          <a:p>
            <a:pPr marL="285750" indent="-285750">
              <a:buFontTx/>
              <a:buChar char="-"/>
            </a:pPr>
            <a:endParaRPr lang="en-US" dirty="0"/>
          </a:p>
          <a:p>
            <a:pPr marL="285750" indent="-285750">
              <a:buFontTx/>
              <a:buChar char="-"/>
            </a:pPr>
            <a:r>
              <a:rPr lang="en-US" dirty="0"/>
              <a:t>Corresponding C&amp;C: </a:t>
            </a:r>
          </a:p>
          <a:p>
            <a:pPr marL="742950" lvl="1" indent="-285750">
              <a:buFontTx/>
              <a:buChar char="-"/>
            </a:pPr>
            <a:r>
              <a:rPr lang="en-US" dirty="0"/>
              <a:t>/</a:t>
            </a:r>
            <a:r>
              <a:rPr lang="en-US" dirty="0" err="1"/>
              <a:t>api</a:t>
            </a:r>
            <a:r>
              <a:rPr lang="en-US" dirty="0"/>
              <a:t>/</a:t>
            </a:r>
            <a:r>
              <a:rPr lang="en-US" dirty="0" err="1"/>
              <a:t>wifi_connection</a:t>
            </a:r>
            <a:r>
              <a:rPr lang="en-US" dirty="0"/>
              <a:t>/</a:t>
            </a:r>
          </a:p>
          <a:p>
            <a:pPr marL="742950" lvl="1" indent="-285750">
              <a:buFontTx/>
              <a:buChar char="-"/>
            </a:pPr>
            <a:r>
              <a:rPr lang="en-US" dirty="0"/>
              <a:t>"/</a:t>
            </a:r>
            <a:r>
              <a:rPr lang="en-US" dirty="0" err="1"/>
              <a:t>api</a:t>
            </a:r>
            <a:r>
              <a:rPr lang="en-US" dirty="0"/>
              <a:t>/</a:t>
            </a:r>
            <a:r>
              <a:rPr lang="en-US" dirty="0" err="1"/>
              <a:t>wifi_nearby</a:t>
            </a:r>
            <a:r>
              <a:rPr lang="en-US" dirty="0"/>
              <a:t>/</a:t>
            </a:r>
          </a:p>
        </p:txBody>
      </p:sp>
      <p:pic>
        <p:nvPicPr>
          <p:cNvPr id="6" name="Picture 5"/>
          <p:cNvPicPr>
            <a:picLocks noChangeAspect="1"/>
          </p:cNvPicPr>
          <p:nvPr/>
        </p:nvPicPr>
        <p:blipFill>
          <a:blip r:embed="rId2"/>
          <a:stretch>
            <a:fillRect/>
          </a:stretch>
        </p:blipFill>
        <p:spPr>
          <a:xfrm>
            <a:off x="6074459" y="3310105"/>
            <a:ext cx="5444853" cy="2567789"/>
          </a:xfrm>
          <a:prstGeom prst="rect">
            <a:avLst/>
          </a:prstGeom>
        </p:spPr>
      </p:pic>
      <p:sp>
        <p:nvSpPr>
          <p:cNvPr id="7" name="TextBox 6"/>
          <p:cNvSpPr txBox="1"/>
          <p:nvPr/>
        </p:nvSpPr>
        <p:spPr>
          <a:xfrm>
            <a:off x="5999780" y="2663774"/>
            <a:ext cx="4224123" cy="646331"/>
          </a:xfrm>
          <a:prstGeom prst="rect">
            <a:avLst/>
          </a:prstGeom>
          <a:noFill/>
        </p:spPr>
        <p:txBody>
          <a:bodyPr wrap="square" rtlCol="0">
            <a:spAutoFit/>
          </a:bodyPr>
          <a:lstStyle/>
          <a:p>
            <a:r>
              <a:rPr lang="en-US" dirty="0">
                <a:solidFill>
                  <a:srgbClr val="FF0000"/>
                </a:solidFill>
              </a:rPr>
              <a:t>Even if </a:t>
            </a:r>
            <a:r>
              <a:rPr lang="en-US" dirty="0" err="1">
                <a:solidFill>
                  <a:srgbClr val="FF0000"/>
                </a:solidFill>
              </a:rPr>
              <a:t>wifi</a:t>
            </a:r>
            <a:r>
              <a:rPr lang="en-US" dirty="0">
                <a:solidFill>
                  <a:srgbClr val="FF0000"/>
                </a:solidFill>
              </a:rPr>
              <a:t> is disabled the module will enable it for scanning</a:t>
            </a:r>
          </a:p>
        </p:txBody>
      </p:sp>
      <p:sp>
        <p:nvSpPr>
          <p:cNvPr id="4" name="Title 3">
            <a:extLst>
              <a:ext uri="{FF2B5EF4-FFF2-40B4-BE49-F238E27FC236}">
                <a16:creationId xmlns:a16="http://schemas.microsoft.com/office/drawing/2014/main" id="{8F37562D-C50B-EA4A-9568-B9C45F232CBB}"/>
              </a:ext>
            </a:extLst>
          </p:cNvPr>
          <p:cNvSpPr>
            <a:spLocks noGrp="1"/>
          </p:cNvSpPr>
          <p:nvPr>
            <p:ph type="title"/>
          </p:nvPr>
        </p:nvSpPr>
        <p:spPr>
          <a:xfrm>
            <a:off x="795132" y="239365"/>
            <a:ext cx="10672233" cy="708480"/>
          </a:xfrm>
        </p:spPr>
        <p:txBody>
          <a:bodyPr>
            <a:normAutofit/>
          </a:bodyPr>
          <a:lstStyle/>
          <a:p>
            <a:r>
              <a:rPr lang="en-US" dirty="0"/>
              <a:t>Other Modules</a:t>
            </a:r>
          </a:p>
        </p:txBody>
      </p:sp>
    </p:spTree>
    <p:extLst>
      <p:ext uri="{BB962C8B-B14F-4D97-AF65-F5344CB8AC3E}">
        <p14:creationId xmlns:p14="http://schemas.microsoft.com/office/powerpoint/2010/main" val="249594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8434" y="3246186"/>
            <a:ext cx="3122586" cy="1477328"/>
          </a:xfrm>
          <a:prstGeom prst="rect">
            <a:avLst/>
          </a:prstGeom>
          <a:noFill/>
        </p:spPr>
        <p:txBody>
          <a:bodyPr wrap="none" rtlCol="0">
            <a:spAutoFit/>
          </a:bodyPr>
          <a:lstStyle/>
          <a:p>
            <a:r>
              <a:rPr lang="en-US" dirty="0"/>
              <a:t>Location Module</a:t>
            </a:r>
          </a:p>
          <a:p>
            <a:endParaRPr lang="en-US" dirty="0"/>
          </a:p>
          <a:p>
            <a:pPr marL="285750" indent="-285750">
              <a:buFontTx/>
              <a:buChar char="-"/>
            </a:pPr>
            <a:r>
              <a:rPr lang="en-US" dirty="0"/>
              <a:t>Get the target Location.</a:t>
            </a:r>
          </a:p>
          <a:p>
            <a:pPr marL="285750" indent="-285750">
              <a:buFontTx/>
              <a:buChar char="-"/>
            </a:pPr>
            <a:r>
              <a:rPr lang="en-US" dirty="0"/>
              <a:t>Special conditions for China.</a:t>
            </a:r>
          </a:p>
          <a:p>
            <a:pPr marL="285750" indent="-285750">
              <a:buFontTx/>
              <a:buChar char="-"/>
            </a:pPr>
            <a:r>
              <a:rPr lang="en-US" dirty="0"/>
              <a:t>Telemetry:</a:t>
            </a:r>
          </a:p>
        </p:txBody>
      </p:sp>
      <p:pic>
        <p:nvPicPr>
          <p:cNvPr id="4" name="Picture 3"/>
          <p:cNvPicPr>
            <a:picLocks noChangeAspect="1"/>
          </p:cNvPicPr>
          <p:nvPr/>
        </p:nvPicPr>
        <p:blipFill>
          <a:blip r:embed="rId2"/>
          <a:stretch>
            <a:fillRect/>
          </a:stretch>
        </p:blipFill>
        <p:spPr>
          <a:xfrm>
            <a:off x="4545857" y="1173343"/>
            <a:ext cx="6313757" cy="1825423"/>
          </a:xfrm>
          <a:prstGeom prst="rect">
            <a:avLst/>
          </a:prstGeom>
        </p:spPr>
      </p:pic>
      <p:sp>
        <p:nvSpPr>
          <p:cNvPr id="8" name="TextBox 7"/>
          <p:cNvSpPr txBox="1"/>
          <p:nvPr/>
        </p:nvSpPr>
        <p:spPr>
          <a:xfrm>
            <a:off x="1034723" y="1173343"/>
            <a:ext cx="3070008" cy="1477328"/>
          </a:xfrm>
          <a:prstGeom prst="rect">
            <a:avLst/>
          </a:prstGeom>
          <a:noFill/>
        </p:spPr>
        <p:txBody>
          <a:bodyPr wrap="none" rtlCol="0">
            <a:spAutoFit/>
          </a:bodyPr>
          <a:lstStyle/>
          <a:p>
            <a:r>
              <a:rPr lang="en-US" dirty="0"/>
              <a:t>Browser Module</a:t>
            </a:r>
          </a:p>
          <a:p>
            <a:endParaRPr lang="en-US" dirty="0"/>
          </a:p>
          <a:p>
            <a:pPr marL="285750" indent="-285750">
              <a:buFontTx/>
              <a:buChar char="-"/>
            </a:pPr>
            <a:r>
              <a:rPr lang="en-US" dirty="0"/>
              <a:t>Get Safari History.</a:t>
            </a:r>
          </a:p>
          <a:p>
            <a:pPr marL="285750" indent="-285750">
              <a:buFontTx/>
              <a:buChar char="-"/>
            </a:pPr>
            <a:r>
              <a:rPr lang="en-US" dirty="0"/>
              <a:t>Get Chrome History</a:t>
            </a:r>
          </a:p>
          <a:p>
            <a:pPr marL="285750" indent="-285750">
              <a:buFontTx/>
              <a:buChar char="-"/>
            </a:pPr>
            <a:r>
              <a:rPr lang="en-US" dirty="0"/>
              <a:t>C&amp;C: /</a:t>
            </a:r>
            <a:r>
              <a:rPr lang="en-US" dirty="0" err="1"/>
              <a:t>api</a:t>
            </a:r>
            <a:r>
              <a:rPr lang="en-US" dirty="0"/>
              <a:t>/</a:t>
            </a:r>
            <a:r>
              <a:rPr lang="en-US" dirty="0" err="1"/>
              <a:t>browser_history</a:t>
            </a:r>
            <a:r>
              <a:rPr lang="en-US" dirty="0"/>
              <a:t>/</a:t>
            </a:r>
          </a:p>
        </p:txBody>
      </p:sp>
      <p:pic>
        <p:nvPicPr>
          <p:cNvPr id="9" name="Picture 8"/>
          <p:cNvPicPr>
            <a:picLocks noChangeAspect="1"/>
          </p:cNvPicPr>
          <p:nvPr/>
        </p:nvPicPr>
        <p:blipFill>
          <a:blip r:embed="rId3"/>
          <a:stretch>
            <a:fillRect/>
          </a:stretch>
        </p:blipFill>
        <p:spPr>
          <a:xfrm>
            <a:off x="4545857" y="3246186"/>
            <a:ext cx="7203939" cy="3323082"/>
          </a:xfrm>
          <a:prstGeom prst="rect">
            <a:avLst/>
          </a:prstGeom>
        </p:spPr>
      </p:pic>
      <p:pic>
        <p:nvPicPr>
          <p:cNvPr id="10" name="Picture 9"/>
          <p:cNvPicPr>
            <a:picLocks noChangeAspect="1"/>
          </p:cNvPicPr>
          <p:nvPr/>
        </p:nvPicPr>
        <p:blipFill>
          <a:blip r:embed="rId4"/>
          <a:stretch>
            <a:fillRect/>
          </a:stretch>
        </p:blipFill>
        <p:spPr>
          <a:xfrm>
            <a:off x="1585406" y="4723514"/>
            <a:ext cx="2383479" cy="1293889"/>
          </a:xfrm>
          <a:prstGeom prst="rect">
            <a:avLst/>
          </a:prstGeom>
        </p:spPr>
      </p:pic>
      <p:sp>
        <p:nvSpPr>
          <p:cNvPr id="5" name="Title 4">
            <a:extLst>
              <a:ext uri="{FF2B5EF4-FFF2-40B4-BE49-F238E27FC236}">
                <a16:creationId xmlns:a16="http://schemas.microsoft.com/office/drawing/2014/main" id="{07A0002F-B41F-D847-8DEA-3CEBD1484C30}"/>
              </a:ext>
            </a:extLst>
          </p:cNvPr>
          <p:cNvSpPr>
            <a:spLocks noGrp="1"/>
          </p:cNvSpPr>
          <p:nvPr>
            <p:ph type="title"/>
          </p:nvPr>
        </p:nvSpPr>
        <p:spPr/>
        <p:txBody>
          <a:bodyPr>
            <a:normAutofit/>
          </a:bodyPr>
          <a:lstStyle/>
          <a:p>
            <a:r>
              <a:rPr lang="en-US" dirty="0"/>
              <a:t>Other Modules</a:t>
            </a:r>
          </a:p>
        </p:txBody>
      </p:sp>
    </p:spTree>
    <p:extLst>
      <p:ext uri="{BB962C8B-B14F-4D97-AF65-F5344CB8AC3E}">
        <p14:creationId xmlns:p14="http://schemas.microsoft.com/office/powerpoint/2010/main" val="25231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119" y="1159452"/>
            <a:ext cx="8905671" cy="5139869"/>
          </a:xfrm>
          <a:prstGeom prst="rect">
            <a:avLst/>
          </a:prstGeom>
          <a:noFill/>
        </p:spPr>
        <p:txBody>
          <a:bodyPr wrap="square" rtlCol="0">
            <a:spAutoFit/>
          </a:bodyPr>
          <a:lstStyle/>
          <a:p>
            <a:r>
              <a:rPr lang="en-US" dirty="0"/>
              <a:t>The spying capabilities of the campaign includes </a:t>
            </a:r>
            <a:r>
              <a:rPr lang="en-US" dirty="0" err="1"/>
              <a:t>exfiltrating</a:t>
            </a:r>
            <a:r>
              <a:rPr lang="en-US" dirty="0"/>
              <a:t> information for specific applications.</a:t>
            </a:r>
          </a:p>
          <a:p>
            <a:endParaRPr lang="en-US" sz="1000" dirty="0"/>
          </a:p>
          <a:p>
            <a:r>
              <a:rPr lang="en-US" dirty="0"/>
              <a:t>There is a separated module for the following applications:</a:t>
            </a:r>
          </a:p>
          <a:p>
            <a:endParaRPr lang="en-US" dirty="0"/>
          </a:p>
          <a:p>
            <a:pPr marL="742950" lvl="1" indent="-285750">
              <a:buFontTx/>
              <a:buChar char="-"/>
            </a:pPr>
            <a:r>
              <a:rPr lang="en-US" dirty="0"/>
              <a:t>WeChat</a:t>
            </a:r>
          </a:p>
          <a:p>
            <a:pPr marL="742950" lvl="1" indent="-285750">
              <a:buFontTx/>
              <a:buChar char="-"/>
            </a:pPr>
            <a:r>
              <a:rPr lang="en-US" dirty="0"/>
              <a:t>QQ</a:t>
            </a:r>
          </a:p>
          <a:p>
            <a:pPr marL="742950" lvl="1" indent="-285750">
              <a:buFontTx/>
              <a:buChar char="-"/>
            </a:pPr>
            <a:r>
              <a:rPr lang="en-US" dirty="0"/>
              <a:t>Telegram</a:t>
            </a:r>
          </a:p>
          <a:p>
            <a:endParaRPr lang="en-US" sz="1000" dirty="0"/>
          </a:p>
          <a:p>
            <a:r>
              <a:rPr lang="en-US" dirty="0"/>
              <a:t>All of them works quite similar:</a:t>
            </a:r>
          </a:p>
          <a:p>
            <a:pPr marL="742950" lvl="1" indent="-285750">
              <a:buFontTx/>
              <a:buChar char="-"/>
            </a:pPr>
            <a:r>
              <a:rPr lang="en-US" dirty="0"/>
              <a:t>Locate sensitive data files from the application</a:t>
            </a:r>
          </a:p>
          <a:p>
            <a:pPr marL="742950" lvl="1" indent="-285750">
              <a:buFontTx/>
              <a:buChar char="-"/>
            </a:pPr>
            <a:r>
              <a:rPr lang="en-US" dirty="0"/>
              <a:t>Parse or load the files according to the format and extract required fields.</a:t>
            </a:r>
          </a:p>
          <a:p>
            <a:pPr marL="742950" lvl="1" indent="-285750">
              <a:buFontTx/>
              <a:buChar char="-"/>
            </a:pPr>
            <a:r>
              <a:rPr lang="en-US" dirty="0"/>
              <a:t>Send back the extracted fields using the C&amp;C channel.</a:t>
            </a:r>
          </a:p>
          <a:p>
            <a:pPr marL="285750" indent="-285750">
              <a:buFontTx/>
              <a:buChar char="-"/>
            </a:pPr>
            <a:endParaRPr lang="en-US" sz="1000" dirty="0"/>
          </a:p>
          <a:p>
            <a:r>
              <a:rPr lang="en-US" dirty="0"/>
              <a:t>Some of the sensitive information extracted:</a:t>
            </a:r>
          </a:p>
          <a:p>
            <a:pPr marL="742950" lvl="1" indent="-285750">
              <a:buFontTx/>
              <a:buChar char="-"/>
            </a:pPr>
            <a:r>
              <a:rPr lang="en-US" dirty="0"/>
              <a:t>Chat messages.</a:t>
            </a:r>
          </a:p>
          <a:p>
            <a:pPr marL="742950" lvl="1" indent="-285750">
              <a:buFontTx/>
              <a:buChar char="-"/>
            </a:pPr>
            <a:r>
              <a:rPr lang="en-US" dirty="0"/>
              <a:t>Chat contacts</a:t>
            </a:r>
          </a:p>
          <a:p>
            <a:pPr marL="742950" lvl="1" indent="-285750">
              <a:buFontTx/>
              <a:buChar char="-"/>
            </a:pPr>
            <a:r>
              <a:rPr lang="en-US" dirty="0"/>
              <a:t>Chat Head Contacts Images.</a:t>
            </a:r>
          </a:p>
          <a:p>
            <a:pPr marL="742950" lvl="1" indent="-285750">
              <a:buFontTx/>
              <a:buChar char="-"/>
            </a:pPr>
            <a:r>
              <a:rPr lang="en-US" dirty="0"/>
              <a:t>Personal Login Information into the Application.</a:t>
            </a:r>
          </a:p>
        </p:txBody>
      </p:sp>
      <p:sp>
        <p:nvSpPr>
          <p:cNvPr id="4" name="Title 3">
            <a:extLst>
              <a:ext uri="{FF2B5EF4-FFF2-40B4-BE49-F238E27FC236}">
                <a16:creationId xmlns:a16="http://schemas.microsoft.com/office/drawing/2014/main" id="{9BFFC090-906E-154C-9764-22B5AD79002A}"/>
              </a:ext>
            </a:extLst>
          </p:cNvPr>
          <p:cNvSpPr>
            <a:spLocks noGrp="1"/>
          </p:cNvSpPr>
          <p:nvPr>
            <p:ph type="title"/>
          </p:nvPr>
        </p:nvSpPr>
        <p:spPr>
          <a:xfrm>
            <a:off x="751705" y="289016"/>
            <a:ext cx="10672233" cy="708480"/>
          </a:xfrm>
        </p:spPr>
        <p:txBody>
          <a:bodyPr>
            <a:normAutofit/>
          </a:bodyPr>
          <a:lstStyle/>
          <a:p>
            <a:r>
              <a:rPr lang="en-US" dirty="0"/>
              <a:t>Targeted App Spying Capabilities</a:t>
            </a:r>
          </a:p>
        </p:txBody>
      </p:sp>
    </p:spTree>
    <p:extLst>
      <p:ext uri="{BB962C8B-B14F-4D97-AF65-F5344CB8AC3E}">
        <p14:creationId xmlns:p14="http://schemas.microsoft.com/office/powerpoint/2010/main" val="1309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90741" y="1900840"/>
            <a:ext cx="4624705" cy="794385"/>
          </a:xfrm>
          <a:prstGeom prst="rect">
            <a:avLst/>
          </a:prstGeom>
        </p:spPr>
      </p:pic>
      <p:sp>
        <p:nvSpPr>
          <p:cNvPr id="4" name="TextBox 3"/>
          <p:cNvSpPr txBox="1"/>
          <p:nvPr/>
        </p:nvSpPr>
        <p:spPr>
          <a:xfrm>
            <a:off x="826168" y="846221"/>
            <a:ext cx="5606343" cy="646331"/>
          </a:xfrm>
          <a:prstGeom prst="rect">
            <a:avLst/>
          </a:prstGeom>
          <a:noFill/>
        </p:spPr>
        <p:txBody>
          <a:bodyPr wrap="none" rtlCol="0">
            <a:spAutoFit/>
          </a:bodyPr>
          <a:lstStyle/>
          <a:p>
            <a:pPr marL="285750" indent="-285750">
              <a:buFont typeface="Arial" panose="020B0604020202020204" pitchFamily="34" charset="0"/>
              <a:buChar char="•"/>
            </a:pPr>
            <a:r>
              <a:rPr lang="en-US" dirty="0"/>
              <a:t>Telegram channels</a:t>
            </a:r>
          </a:p>
          <a:p>
            <a:pPr marL="285750" indent="-285750">
              <a:buFont typeface="Arial" panose="020B0604020202020204" pitchFamily="34" charset="0"/>
              <a:buChar char="•"/>
            </a:pPr>
            <a:r>
              <a:rPr lang="en-US" dirty="0"/>
              <a:t>Messages deleted retrieved through the Google cache.</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241031" y="3827379"/>
            <a:ext cx="3434715" cy="104965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718136" y="3760658"/>
            <a:ext cx="1428750" cy="2540000"/>
          </a:xfrm>
          <a:prstGeom prst="rect">
            <a:avLst/>
          </a:prstGeom>
        </p:spPr>
      </p:pic>
      <p:sp>
        <p:nvSpPr>
          <p:cNvPr id="7" name="Oval 6"/>
          <p:cNvSpPr/>
          <p:nvPr/>
        </p:nvSpPr>
        <p:spPr>
          <a:xfrm>
            <a:off x="3703624" y="2029326"/>
            <a:ext cx="737053" cy="592278"/>
          </a:xfrm>
          <a:prstGeom prst="ellipse">
            <a:avLst/>
          </a:pr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8016" y="4456914"/>
            <a:ext cx="812307" cy="592278"/>
          </a:xfrm>
          <a:prstGeom prst="ellipse">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95313" y="3050367"/>
            <a:ext cx="3229495" cy="646331"/>
          </a:xfrm>
          <a:prstGeom prst="rect">
            <a:avLst/>
          </a:prstGeom>
          <a:noFill/>
        </p:spPr>
        <p:txBody>
          <a:bodyPr wrap="square" rtlCol="0">
            <a:spAutoFit/>
          </a:bodyPr>
          <a:lstStyle/>
          <a:p>
            <a:pPr algn="ctr"/>
            <a:r>
              <a:rPr lang="en-US" dirty="0"/>
              <a:t>Same domains as </a:t>
            </a:r>
            <a:r>
              <a:rPr lang="en-US" dirty="0" err="1"/>
              <a:t>ligthSpy</a:t>
            </a:r>
            <a:r>
              <a:rPr lang="en-US" dirty="0"/>
              <a:t>… date: 05 November, 2019</a:t>
            </a:r>
          </a:p>
        </p:txBody>
      </p:sp>
      <p:cxnSp>
        <p:nvCxnSpPr>
          <p:cNvPr id="11" name="Straight Arrow Connector 10"/>
          <p:cNvCxnSpPr>
            <a:stCxn id="9" idx="0"/>
            <a:endCxn id="7" idx="4"/>
          </p:cNvCxnSpPr>
          <p:nvPr/>
        </p:nvCxnSpPr>
        <p:spPr>
          <a:xfrm flipH="1" flipV="1">
            <a:off x="4072151" y="2621604"/>
            <a:ext cx="2037910" cy="4287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a:endCxn id="8" idx="0"/>
          </p:cNvCxnSpPr>
          <p:nvPr/>
        </p:nvCxnSpPr>
        <p:spPr>
          <a:xfrm flipH="1">
            <a:off x="3154170" y="3696698"/>
            <a:ext cx="2955891" cy="7602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stretch>
            <a:fillRect/>
          </a:stretch>
        </p:blipFill>
        <p:spPr>
          <a:xfrm>
            <a:off x="7135239" y="966782"/>
            <a:ext cx="3615888" cy="1792403"/>
          </a:xfrm>
          <a:prstGeom prst="rect">
            <a:avLst/>
          </a:prstGeom>
        </p:spPr>
      </p:pic>
      <p:cxnSp>
        <p:nvCxnSpPr>
          <p:cNvPr id="20" name="Straight Arrow Connector 19"/>
          <p:cNvCxnSpPr>
            <a:stCxn id="9" idx="0"/>
          </p:cNvCxnSpPr>
          <p:nvPr/>
        </p:nvCxnSpPr>
        <p:spPr>
          <a:xfrm flipV="1">
            <a:off x="6110061" y="2769659"/>
            <a:ext cx="1789933" cy="2807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35239" y="692894"/>
            <a:ext cx="1583575" cy="369332"/>
          </a:xfrm>
          <a:prstGeom prst="rect">
            <a:avLst/>
          </a:prstGeom>
          <a:noFill/>
        </p:spPr>
        <p:txBody>
          <a:bodyPr wrap="none" rtlCol="0">
            <a:spAutoFit/>
          </a:bodyPr>
          <a:lstStyle/>
          <a:p>
            <a:r>
              <a:rPr lang="en-US" dirty="0"/>
              <a:t>C&amp;C endpoints</a:t>
            </a:r>
          </a:p>
        </p:txBody>
      </p:sp>
      <p:pic>
        <p:nvPicPr>
          <p:cNvPr id="23" name="Picture 22"/>
          <p:cNvPicPr>
            <a:picLocks noChangeAspect="1"/>
          </p:cNvPicPr>
          <p:nvPr/>
        </p:nvPicPr>
        <p:blipFill>
          <a:blip r:embed="rId6"/>
          <a:stretch>
            <a:fillRect/>
          </a:stretch>
        </p:blipFill>
        <p:spPr>
          <a:xfrm>
            <a:off x="7724808" y="4183026"/>
            <a:ext cx="4117301" cy="1388016"/>
          </a:xfrm>
          <a:prstGeom prst="rect">
            <a:avLst/>
          </a:prstGeom>
        </p:spPr>
      </p:pic>
      <p:cxnSp>
        <p:nvCxnSpPr>
          <p:cNvPr id="25" name="Straight Arrow Connector 24"/>
          <p:cNvCxnSpPr>
            <a:stCxn id="9" idx="2"/>
            <a:endCxn id="23" idx="0"/>
          </p:cNvCxnSpPr>
          <p:nvPr/>
        </p:nvCxnSpPr>
        <p:spPr>
          <a:xfrm>
            <a:off x="6110061" y="3696698"/>
            <a:ext cx="3673398" cy="4863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7"/>
          <a:stretch>
            <a:fillRect/>
          </a:stretch>
        </p:blipFill>
        <p:spPr>
          <a:xfrm>
            <a:off x="8466350" y="2251052"/>
            <a:ext cx="3375759" cy="695531"/>
          </a:xfrm>
          <a:prstGeom prst="rect">
            <a:avLst/>
          </a:prstGeom>
        </p:spPr>
      </p:pic>
      <p:sp>
        <p:nvSpPr>
          <p:cNvPr id="21" name="Title 9">
            <a:extLst>
              <a:ext uri="{FF2B5EF4-FFF2-40B4-BE49-F238E27FC236}">
                <a16:creationId xmlns:a16="http://schemas.microsoft.com/office/drawing/2014/main" id="{93DF9B6C-0ACF-B34E-B169-EB1AADE80751}"/>
              </a:ext>
            </a:extLst>
          </p:cNvPr>
          <p:cNvSpPr txBox="1">
            <a:spLocks/>
          </p:cNvSpPr>
          <p:nvPr/>
        </p:nvSpPr>
        <p:spPr>
          <a:xfrm>
            <a:off x="2365341" y="-4617"/>
            <a:ext cx="5300210" cy="7084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Android Version: </a:t>
            </a:r>
            <a:r>
              <a:rPr lang="en-US" sz="4000" b="1" dirty="0" err="1"/>
              <a:t>dmsSpy</a:t>
            </a:r>
            <a:endParaRPr lang="en-US" sz="4000" b="1" dirty="0"/>
          </a:p>
        </p:txBody>
      </p:sp>
      <p:sp>
        <p:nvSpPr>
          <p:cNvPr id="2" name="Rectangle 1"/>
          <p:cNvSpPr/>
          <p:nvPr/>
        </p:nvSpPr>
        <p:spPr>
          <a:xfrm>
            <a:off x="1346795" y="5044444"/>
            <a:ext cx="4059368" cy="553998"/>
          </a:xfrm>
          <a:prstGeom prst="rect">
            <a:avLst/>
          </a:prstGeom>
        </p:spPr>
        <p:txBody>
          <a:bodyPr wrap="square">
            <a:spAutoFit/>
          </a:bodyPr>
          <a:lstStyle/>
          <a:p>
            <a:r>
              <a:rPr lang="en-US" sz="1000" i="1" dirty="0" smtClean="0"/>
              <a:t>“The </a:t>
            </a:r>
            <a:r>
              <a:rPr lang="en-US" sz="1000" i="1" dirty="0"/>
              <a:t>Hong Kong Calendar APP is now online.</a:t>
            </a:r>
          </a:p>
          <a:p>
            <a:r>
              <a:rPr lang="en-US" sz="1000" i="1" dirty="0" smtClean="0"/>
              <a:t>Follow </a:t>
            </a:r>
            <a:r>
              <a:rPr lang="en-US" sz="1000" i="1" dirty="0"/>
              <a:t>the latest Hong Kong democratic freedom activity, click to download to support the front line, currently only supports the Android </a:t>
            </a:r>
            <a:r>
              <a:rPr lang="en-US" sz="1000" i="1" dirty="0" smtClean="0"/>
              <a:t>version”</a:t>
            </a:r>
            <a:endParaRPr lang="en-US" sz="1000" i="1" dirty="0"/>
          </a:p>
        </p:txBody>
      </p:sp>
      <p:pic>
        <p:nvPicPr>
          <p:cNvPr id="19" name="Picture 18"/>
          <p:cNvPicPr>
            <a:picLocks noChangeAspect="1"/>
          </p:cNvPicPr>
          <p:nvPr/>
        </p:nvPicPr>
        <p:blipFill>
          <a:blip r:embed="rId8"/>
          <a:stretch>
            <a:fillRect/>
          </a:stretch>
        </p:blipFill>
        <p:spPr>
          <a:xfrm>
            <a:off x="9461878" y="3004136"/>
            <a:ext cx="2644716" cy="905002"/>
          </a:xfrm>
          <a:prstGeom prst="rect">
            <a:avLst/>
          </a:prstGeom>
        </p:spPr>
      </p:pic>
    </p:spTree>
    <p:extLst>
      <p:ext uri="{BB962C8B-B14F-4D97-AF65-F5344CB8AC3E}">
        <p14:creationId xmlns:p14="http://schemas.microsoft.com/office/powerpoint/2010/main" val="377584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88460" y="1111665"/>
            <a:ext cx="6096000" cy="2585323"/>
          </a:xfrm>
          <a:prstGeom prst="rect">
            <a:avLst/>
          </a:prstGeom>
        </p:spPr>
        <p:txBody>
          <a:bodyPr>
            <a:spAutoFit/>
          </a:bodyPr>
          <a:lstStyle/>
          <a:p>
            <a:pPr marL="285750" indent="-285750">
              <a:buFontTx/>
              <a:buChar char="-"/>
            </a:pPr>
            <a:r>
              <a:rPr lang="en-US" dirty="0">
                <a:latin typeface="Arial" panose="020B0604020202020204" pitchFamily="34" charset="0"/>
                <a:ea typeface="MS Mincho"/>
                <a:cs typeface="Times New Roman" panose="02020603050405020304" pitchFamily="18" charset="0"/>
              </a:rPr>
              <a:t>Collects device information such as:</a:t>
            </a:r>
          </a:p>
          <a:p>
            <a:pPr marL="742950" lvl="1" indent="-285750">
              <a:buFontTx/>
              <a:buChar char="-"/>
            </a:pPr>
            <a:r>
              <a:rPr lang="en-US" dirty="0">
                <a:latin typeface="Arial" panose="020B0604020202020204" pitchFamily="34" charset="0"/>
                <a:ea typeface="MS Mincho"/>
                <a:cs typeface="Times New Roman" panose="02020603050405020304" pitchFamily="18" charset="0"/>
              </a:rPr>
              <a:t>Device ID</a:t>
            </a:r>
          </a:p>
          <a:p>
            <a:pPr marL="742950" lvl="1" indent="-285750">
              <a:buFontTx/>
              <a:buChar char="-"/>
            </a:pPr>
            <a:r>
              <a:rPr lang="en-US" dirty="0">
                <a:latin typeface="Arial" panose="020B0604020202020204" pitchFamily="34" charset="0"/>
                <a:ea typeface="MS Mincho"/>
                <a:cs typeface="Times New Roman" panose="02020603050405020304" pitchFamily="18" charset="0"/>
              </a:rPr>
              <a:t>Brand</a:t>
            </a:r>
          </a:p>
          <a:p>
            <a:pPr marL="742950" lvl="1" indent="-285750">
              <a:buFontTx/>
              <a:buChar char="-"/>
            </a:pPr>
            <a:r>
              <a:rPr lang="en-US" dirty="0">
                <a:latin typeface="Arial" panose="020B0604020202020204" pitchFamily="34" charset="0"/>
                <a:ea typeface="MS Mincho"/>
                <a:cs typeface="Times New Roman" panose="02020603050405020304" pitchFamily="18" charset="0"/>
              </a:rPr>
              <a:t>Model</a:t>
            </a:r>
          </a:p>
          <a:p>
            <a:pPr marL="742950" lvl="1" indent="-285750">
              <a:buFontTx/>
              <a:buChar char="-"/>
            </a:pPr>
            <a:r>
              <a:rPr lang="en-US" dirty="0">
                <a:latin typeface="Arial" panose="020B0604020202020204" pitchFamily="34" charset="0"/>
                <a:ea typeface="MS Mincho"/>
                <a:cs typeface="Times New Roman" panose="02020603050405020304" pitchFamily="18" charset="0"/>
              </a:rPr>
              <a:t>OS version</a:t>
            </a:r>
          </a:p>
          <a:p>
            <a:pPr marL="742950" lvl="1" indent="-285750">
              <a:buFontTx/>
              <a:buChar char="-"/>
            </a:pPr>
            <a:r>
              <a:rPr lang="en-US" dirty="0">
                <a:latin typeface="Arial" panose="020B0604020202020204" pitchFamily="34" charset="0"/>
                <a:ea typeface="MS Mincho"/>
                <a:cs typeface="Times New Roman" panose="02020603050405020304" pitchFamily="18" charset="0"/>
              </a:rPr>
              <a:t>physical location</a:t>
            </a:r>
          </a:p>
          <a:p>
            <a:pPr marL="742950" lvl="1" indent="-285750">
              <a:buFontTx/>
              <a:buChar char="-"/>
            </a:pPr>
            <a:r>
              <a:rPr lang="en-US" dirty="0" err="1">
                <a:latin typeface="Arial" panose="020B0604020202020204" pitchFamily="34" charset="0"/>
                <a:ea typeface="MS Mincho"/>
                <a:cs typeface="Times New Roman" panose="02020603050405020304" pitchFamily="18" charset="0"/>
              </a:rPr>
              <a:t>SDcard</a:t>
            </a:r>
            <a:r>
              <a:rPr lang="en-US" dirty="0">
                <a:latin typeface="Arial" panose="020B0604020202020204" pitchFamily="34" charset="0"/>
                <a:ea typeface="MS Mincho"/>
                <a:cs typeface="Times New Roman" panose="02020603050405020304" pitchFamily="18" charset="0"/>
              </a:rPr>
              <a:t> file list</a:t>
            </a:r>
          </a:p>
          <a:p>
            <a:pPr marL="742950" lvl="1" indent="-285750">
              <a:buFontTx/>
              <a:buChar char="-"/>
            </a:pPr>
            <a:r>
              <a:rPr lang="en-US" dirty="0"/>
              <a:t>Steals contact s</a:t>
            </a:r>
          </a:p>
          <a:p>
            <a:pPr marL="742950" lvl="1" indent="-285750">
              <a:buFontTx/>
              <a:buChar char="-"/>
            </a:pPr>
            <a:r>
              <a:rPr lang="en-US" dirty="0"/>
              <a:t>SMS information stored in the device</a:t>
            </a:r>
          </a:p>
        </p:txBody>
      </p:sp>
      <p:sp>
        <p:nvSpPr>
          <p:cNvPr id="12" name="Rectangle 11"/>
          <p:cNvSpPr/>
          <p:nvPr/>
        </p:nvSpPr>
        <p:spPr>
          <a:xfrm>
            <a:off x="1351807" y="4518896"/>
            <a:ext cx="6096000" cy="923330"/>
          </a:xfrm>
          <a:prstGeom prst="rect">
            <a:avLst/>
          </a:prstGeom>
        </p:spPr>
        <p:txBody>
          <a:bodyPr>
            <a:spAutoFit/>
          </a:bodyPr>
          <a:lstStyle/>
          <a:p>
            <a:r>
              <a:rPr lang="en-US" dirty="0">
                <a:latin typeface="Arial" panose="020B0604020202020204" pitchFamily="34" charset="0"/>
                <a:ea typeface="MS Mincho"/>
                <a:cs typeface="Times New Roman" panose="02020603050405020304" pitchFamily="18" charset="0"/>
              </a:rPr>
              <a:t>Furthermore, it registers a receiver that monitors new incoming SMS messages and syncs messages with the C&amp;C server in real-time</a:t>
            </a:r>
            <a:endParaRPr lang="en-US" dirty="0"/>
          </a:p>
        </p:txBody>
      </p:sp>
      <p:pic>
        <p:nvPicPr>
          <p:cNvPr id="15" name="Picture 14"/>
          <p:cNvPicPr/>
          <p:nvPr/>
        </p:nvPicPr>
        <p:blipFill>
          <a:blip r:embed="rId2"/>
          <a:stretch>
            <a:fillRect/>
          </a:stretch>
        </p:blipFill>
        <p:spPr>
          <a:xfrm>
            <a:off x="7447807" y="3988817"/>
            <a:ext cx="2559050" cy="2165985"/>
          </a:xfrm>
          <a:prstGeom prst="rect">
            <a:avLst/>
          </a:prstGeom>
        </p:spPr>
      </p:pic>
      <p:pic>
        <p:nvPicPr>
          <p:cNvPr id="16" name="Picture 15"/>
          <p:cNvPicPr/>
          <p:nvPr/>
        </p:nvPicPr>
        <p:blipFill>
          <a:blip r:embed="rId3">
            <a:extLst>
              <a:ext uri="{28A0092B-C50C-407E-A947-70E740481C1C}">
                <a14:useLocalDpi xmlns:a14="http://schemas.microsoft.com/office/drawing/2010/main" val="0"/>
              </a:ext>
            </a:extLst>
          </a:blip>
          <a:stretch>
            <a:fillRect/>
          </a:stretch>
        </p:blipFill>
        <p:spPr>
          <a:xfrm>
            <a:off x="7195361" y="845496"/>
            <a:ext cx="4279900" cy="2667000"/>
          </a:xfrm>
          <a:prstGeom prst="rect">
            <a:avLst/>
          </a:prstGeom>
        </p:spPr>
      </p:pic>
      <p:sp>
        <p:nvSpPr>
          <p:cNvPr id="8" name="Title 9">
            <a:extLst>
              <a:ext uri="{FF2B5EF4-FFF2-40B4-BE49-F238E27FC236}">
                <a16:creationId xmlns:a16="http://schemas.microsoft.com/office/drawing/2014/main" id="{32D6AC96-5370-4B4D-94B5-0997E533D404}"/>
              </a:ext>
            </a:extLst>
          </p:cNvPr>
          <p:cNvSpPr txBox="1">
            <a:spLocks/>
          </p:cNvSpPr>
          <p:nvPr/>
        </p:nvSpPr>
        <p:spPr>
          <a:xfrm>
            <a:off x="1948790" y="76164"/>
            <a:ext cx="5730516" cy="7084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Android Version: </a:t>
            </a:r>
            <a:r>
              <a:rPr lang="en-US" sz="4000" b="1" dirty="0" err="1"/>
              <a:t>dmsSpy</a:t>
            </a:r>
            <a:endParaRPr lang="en-US" sz="4000" b="1" dirty="0"/>
          </a:p>
        </p:txBody>
      </p:sp>
    </p:spTree>
    <p:extLst>
      <p:ext uri="{BB962C8B-B14F-4D97-AF65-F5344CB8AC3E}">
        <p14:creationId xmlns:p14="http://schemas.microsoft.com/office/powerpoint/2010/main" val="345697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58243-A754-8A45-9590-E15F878899EE}"/>
              </a:ext>
            </a:extLst>
          </p:cNvPr>
          <p:cNvSpPr>
            <a:spLocks noGrp="1"/>
          </p:cNvSpPr>
          <p:nvPr>
            <p:ph type="title"/>
          </p:nvPr>
        </p:nvSpPr>
        <p:spPr/>
        <p:txBody>
          <a:bodyPr/>
          <a:lstStyle/>
          <a:p>
            <a:r>
              <a:rPr lang="en-US" dirty="0"/>
              <a:t>Conclusions</a:t>
            </a:r>
          </a:p>
        </p:txBody>
      </p:sp>
      <p:sp>
        <p:nvSpPr>
          <p:cNvPr id="5" name="Content Placeholder 4">
            <a:extLst>
              <a:ext uri="{FF2B5EF4-FFF2-40B4-BE49-F238E27FC236}">
                <a16:creationId xmlns:a16="http://schemas.microsoft.com/office/drawing/2014/main" id="{43CC5D0C-601E-584E-B21B-2504427EC389}"/>
              </a:ext>
            </a:extLst>
          </p:cNvPr>
          <p:cNvSpPr>
            <a:spLocks noGrp="1"/>
          </p:cNvSpPr>
          <p:nvPr>
            <p:ph idx="1"/>
          </p:nvPr>
        </p:nvSpPr>
        <p:spPr/>
        <p:txBody>
          <a:bodyPr>
            <a:normAutofit/>
          </a:bodyPr>
          <a:lstStyle/>
          <a:p>
            <a:pPr marL="285750" indent="-285750"/>
            <a:r>
              <a:rPr lang="en-US" dirty="0"/>
              <a:t>Even when the presented indications shows the campaign starting around 5 Nov, 2019, It is clear that the attacker behind it were working for a while already.</a:t>
            </a:r>
          </a:p>
          <a:p>
            <a:pPr marL="285750" indent="-285750"/>
            <a:r>
              <a:rPr lang="en-US" dirty="0"/>
              <a:t>We did not find any actual 0day attack: Attack was targeting un-patched devices.</a:t>
            </a:r>
          </a:p>
          <a:p>
            <a:pPr marL="285750" indent="-285750"/>
            <a:r>
              <a:rPr lang="en-US" dirty="0" err="1"/>
              <a:t>lightSpy</a:t>
            </a:r>
            <a:r>
              <a:rPr lang="en-US" dirty="0"/>
              <a:t> has a modular design and is was very well organized</a:t>
            </a:r>
          </a:p>
          <a:p>
            <a:pPr marL="285750" indent="-285750"/>
            <a:r>
              <a:rPr lang="en-US" dirty="0"/>
              <a:t>By the leaked project structures and seems like multiple developers were working on it. </a:t>
            </a:r>
          </a:p>
          <a:p>
            <a:pPr marL="285750" indent="-285750"/>
            <a:r>
              <a:rPr lang="en-US" dirty="0"/>
              <a:t>We did not find any indication of this campaign </a:t>
            </a:r>
            <a:r>
              <a:rPr lang="en-US" dirty="0" err="1"/>
              <a:t>is|was</a:t>
            </a:r>
            <a:r>
              <a:rPr lang="en-US" dirty="0"/>
              <a:t> having financial interest. (Draw your own conclusions </a:t>
            </a:r>
            <a:r>
              <a:rPr lang="en-US" dirty="0">
                <a:sym typeface="Wingdings" panose="05000000000000000000" pitchFamily="2" charset="2"/>
              </a:rPr>
              <a:t>...</a:t>
            </a:r>
            <a:r>
              <a:rPr lang="en-US" dirty="0"/>
              <a:t>)</a:t>
            </a:r>
          </a:p>
          <a:p>
            <a:pPr marL="285750" indent="-285750"/>
            <a:endParaRPr lang="en-US" dirty="0"/>
          </a:p>
          <a:p>
            <a:endParaRPr lang="en-US" dirty="0"/>
          </a:p>
        </p:txBody>
      </p:sp>
    </p:spTree>
    <p:extLst>
      <p:ext uri="{BB962C8B-B14F-4D97-AF65-F5344CB8AC3E}">
        <p14:creationId xmlns:p14="http://schemas.microsoft.com/office/powerpoint/2010/main" val="248447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499" y="1149422"/>
            <a:ext cx="6096000" cy="1477328"/>
          </a:xfrm>
          <a:prstGeom prst="rect">
            <a:avLst/>
          </a:prstGeom>
        </p:spPr>
        <p:txBody>
          <a:bodyPr>
            <a:spAutoFit/>
          </a:bodyPr>
          <a:lstStyle/>
          <a:p>
            <a:r>
              <a:rPr lang="en-US" dirty="0"/>
              <a:t>Interesting paths:</a:t>
            </a:r>
          </a:p>
          <a:p>
            <a:endParaRPr lang="en-US" dirty="0"/>
          </a:p>
          <a:p>
            <a:r>
              <a:rPr lang="en-US" dirty="0"/>
              <a:t>/Users/mac/work/</a:t>
            </a:r>
          </a:p>
          <a:p>
            <a:r>
              <a:rPr lang="en-US" dirty="0"/>
              <a:t>/Users/mac/work/</a:t>
            </a:r>
            <a:r>
              <a:rPr lang="en-US" dirty="0" err="1"/>
              <a:t>F_Warehouse</a:t>
            </a:r>
            <a:r>
              <a:rPr lang="en-US" dirty="0"/>
              <a:t>/</a:t>
            </a:r>
            <a:r>
              <a:rPr lang="en-US" dirty="0" err="1"/>
              <a:t>ios</a:t>
            </a:r>
            <a:endParaRPr lang="en-US" dirty="0"/>
          </a:p>
          <a:p>
            <a:r>
              <a:rPr lang="en-US" dirty="0"/>
              <a:t>/Users/mac/</a:t>
            </a:r>
            <a:r>
              <a:rPr lang="en-US" dirty="0" err="1"/>
              <a:t>hs</a:t>
            </a:r>
            <a:r>
              <a:rPr lang="en-US" dirty="0"/>
              <a:t>/dev/</a:t>
            </a:r>
            <a:r>
              <a:rPr lang="en-US" dirty="0" err="1"/>
              <a:t>iosmm</a:t>
            </a:r>
            <a:r>
              <a:rPr lang="en-US" dirty="0"/>
              <a:t>/</a:t>
            </a:r>
          </a:p>
        </p:txBody>
      </p:sp>
      <p:sp>
        <p:nvSpPr>
          <p:cNvPr id="3" name="Rectangle 2"/>
          <p:cNvSpPr/>
          <p:nvPr/>
        </p:nvSpPr>
        <p:spPr>
          <a:xfrm>
            <a:off x="708499" y="2635239"/>
            <a:ext cx="6096000" cy="3693319"/>
          </a:xfrm>
          <a:prstGeom prst="rect">
            <a:avLst/>
          </a:prstGeom>
        </p:spPr>
        <p:txBody>
          <a:bodyPr>
            <a:spAutoFit/>
          </a:bodyPr>
          <a:lstStyle/>
          <a:p>
            <a:r>
              <a:rPr lang="en-US" dirty="0"/>
              <a:t>C&amp;C API paths</a:t>
            </a:r>
          </a:p>
          <a:p>
            <a:endParaRPr lang="en-US" dirty="0"/>
          </a:p>
          <a:p>
            <a:r>
              <a:rPr lang="en-US" dirty="0"/>
              <a:t>/</a:t>
            </a:r>
            <a:r>
              <a:rPr lang="en-US" dirty="0" err="1"/>
              <a:t>api</a:t>
            </a:r>
            <a:r>
              <a:rPr lang="en-US" dirty="0"/>
              <a:t>/</a:t>
            </a:r>
            <a:r>
              <a:rPr lang="en-US" dirty="0" err="1"/>
              <a:t>browser_history</a:t>
            </a:r>
            <a:endParaRPr lang="en-US" dirty="0"/>
          </a:p>
          <a:p>
            <a:r>
              <a:rPr lang="en-US" dirty="0"/>
              <a:t>/</a:t>
            </a:r>
            <a:r>
              <a:rPr lang="en-US" dirty="0" err="1"/>
              <a:t>api</a:t>
            </a:r>
            <a:r>
              <a:rPr lang="en-US" dirty="0"/>
              <a:t>/</a:t>
            </a:r>
            <a:r>
              <a:rPr lang="en-US" dirty="0" err="1"/>
              <a:t>phone_file</a:t>
            </a:r>
            <a:r>
              <a:rPr lang="en-US" dirty="0"/>
              <a:t>/</a:t>
            </a:r>
          </a:p>
          <a:p>
            <a:r>
              <a:rPr lang="en-US" dirty="0"/>
              <a:t>/</a:t>
            </a:r>
            <a:r>
              <a:rPr lang="en-US" dirty="0" err="1"/>
              <a:t>api</a:t>
            </a:r>
            <a:r>
              <a:rPr lang="en-US" dirty="0"/>
              <a:t>/keychain/</a:t>
            </a:r>
          </a:p>
          <a:p>
            <a:r>
              <a:rPr lang="en-US" dirty="0"/>
              <a:t>/</a:t>
            </a:r>
            <a:r>
              <a:rPr lang="en-US" dirty="0" err="1"/>
              <a:t>api</a:t>
            </a:r>
            <a:r>
              <a:rPr lang="en-US" dirty="0"/>
              <a:t>/phone/</a:t>
            </a:r>
          </a:p>
          <a:p>
            <a:r>
              <a:rPr lang="en-US" dirty="0"/>
              <a:t>/</a:t>
            </a:r>
            <a:r>
              <a:rPr lang="en-US" dirty="0" err="1"/>
              <a:t>api</a:t>
            </a:r>
            <a:r>
              <a:rPr lang="en-US" dirty="0"/>
              <a:t>/</a:t>
            </a:r>
            <a:r>
              <a:rPr lang="en-US" dirty="0" err="1"/>
              <a:t>phone_shard_file</a:t>
            </a:r>
            <a:endParaRPr lang="en-US" dirty="0"/>
          </a:p>
          <a:p>
            <a:r>
              <a:rPr lang="en-US" dirty="0"/>
              <a:t>/</a:t>
            </a:r>
            <a:r>
              <a:rPr lang="en-US" dirty="0" err="1"/>
              <a:t>api</a:t>
            </a:r>
            <a:r>
              <a:rPr lang="en-US" dirty="0"/>
              <a:t>/log/</a:t>
            </a:r>
          </a:p>
          <a:p>
            <a:r>
              <a:rPr lang="en-US" dirty="0"/>
              <a:t>/</a:t>
            </a:r>
            <a:r>
              <a:rPr lang="en-US" dirty="0" err="1"/>
              <a:t>api</a:t>
            </a:r>
            <a:r>
              <a:rPr lang="en-US" dirty="0"/>
              <a:t>/location/</a:t>
            </a:r>
          </a:p>
          <a:p>
            <a:r>
              <a:rPr lang="en-US" dirty="0"/>
              <a:t>/</a:t>
            </a:r>
            <a:r>
              <a:rPr lang="en-US" dirty="0" err="1"/>
              <a:t>api</a:t>
            </a:r>
            <a:r>
              <a:rPr lang="en-US" dirty="0"/>
              <a:t>/shell/result</a:t>
            </a:r>
          </a:p>
          <a:p>
            <a:r>
              <a:rPr lang="en-US" dirty="0"/>
              <a:t>/</a:t>
            </a:r>
            <a:r>
              <a:rPr lang="en-US" dirty="0" err="1"/>
              <a:t>api</a:t>
            </a:r>
            <a:r>
              <a:rPr lang="en-US" dirty="0"/>
              <a:t>/app/</a:t>
            </a:r>
          </a:p>
          <a:p>
            <a:r>
              <a:rPr lang="en-US" dirty="0"/>
              <a:t>/</a:t>
            </a:r>
            <a:r>
              <a:rPr lang="en-US" dirty="0" err="1"/>
              <a:t>api</a:t>
            </a:r>
            <a:r>
              <a:rPr lang="en-US" dirty="0"/>
              <a:t>/</a:t>
            </a:r>
            <a:r>
              <a:rPr lang="en-US" dirty="0" err="1"/>
              <a:t>wifi_connection</a:t>
            </a:r>
            <a:r>
              <a:rPr lang="en-US" dirty="0"/>
              <a:t>/</a:t>
            </a:r>
          </a:p>
          <a:p>
            <a:r>
              <a:rPr lang="en-US" dirty="0"/>
              <a:t>/</a:t>
            </a:r>
            <a:r>
              <a:rPr lang="en-US" dirty="0" err="1"/>
              <a:t>api</a:t>
            </a:r>
            <a:r>
              <a:rPr lang="en-US" dirty="0"/>
              <a:t>/</a:t>
            </a:r>
            <a:r>
              <a:rPr lang="en-US" dirty="0" err="1"/>
              <a:t>wifi_nearby</a:t>
            </a:r>
            <a:r>
              <a:rPr lang="en-US" dirty="0"/>
              <a:t>/</a:t>
            </a:r>
          </a:p>
        </p:txBody>
      </p:sp>
      <p:sp>
        <p:nvSpPr>
          <p:cNvPr id="5" name="Title 4">
            <a:extLst>
              <a:ext uri="{FF2B5EF4-FFF2-40B4-BE49-F238E27FC236}">
                <a16:creationId xmlns:a16="http://schemas.microsoft.com/office/drawing/2014/main" id="{51195206-4A5D-6F47-AC92-6F1511B74F26}"/>
              </a:ext>
            </a:extLst>
          </p:cNvPr>
          <p:cNvSpPr>
            <a:spLocks noGrp="1"/>
          </p:cNvSpPr>
          <p:nvPr>
            <p:ph type="title"/>
          </p:nvPr>
        </p:nvSpPr>
        <p:spPr/>
        <p:txBody>
          <a:bodyPr>
            <a:normAutofit/>
          </a:bodyPr>
          <a:lstStyle/>
          <a:p>
            <a:r>
              <a:rPr lang="en-US" dirty="0"/>
              <a:t>Artifacts References</a:t>
            </a:r>
          </a:p>
        </p:txBody>
      </p:sp>
    </p:spTree>
    <p:extLst>
      <p:ext uri="{BB962C8B-B14F-4D97-AF65-F5344CB8AC3E}">
        <p14:creationId xmlns:p14="http://schemas.microsoft.com/office/powerpoint/2010/main" val="196791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4346" y="1167094"/>
            <a:ext cx="7988649" cy="2585323"/>
          </a:xfrm>
          <a:prstGeom prst="rect">
            <a:avLst/>
          </a:prstGeom>
          <a:noFill/>
        </p:spPr>
        <p:txBody>
          <a:bodyPr wrap="square" rtlCol="0">
            <a:spAutoFit/>
          </a:bodyPr>
          <a:lstStyle/>
          <a:p>
            <a:r>
              <a:rPr lang="en-US" dirty="0"/>
              <a:t>At Trend Micro we have a very rich “hunting ecosystem” with multiple teams collaborating between them.</a:t>
            </a:r>
          </a:p>
          <a:p>
            <a:r>
              <a:rPr lang="en-US" dirty="0"/>
              <a:t>This work was a collaboration across 5 different teams:</a:t>
            </a:r>
          </a:p>
          <a:p>
            <a:endParaRPr lang="en-US" dirty="0"/>
          </a:p>
          <a:p>
            <a:pPr marL="285750" indent="-285750">
              <a:buFontTx/>
              <a:buChar char="-"/>
            </a:pPr>
            <a:r>
              <a:rPr lang="en-US" dirty="0"/>
              <a:t>APT Team.</a:t>
            </a:r>
          </a:p>
          <a:p>
            <a:pPr marL="285750" indent="-285750">
              <a:buFontTx/>
              <a:buChar char="-"/>
            </a:pPr>
            <a:r>
              <a:rPr lang="en-US" dirty="0"/>
              <a:t>Mobile Team.</a:t>
            </a:r>
          </a:p>
          <a:p>
            <a:pPr marL="285750" indent="-285750">
              <a:buFontTx/>
              <a:buChar char="-"/>
            </a:pPr>
            <a:r>
              <a:rPr lang="en-US" dirty="0"/>
              <a:t>Scrip Analyzer (SAL) Team.</a:t>
            </a:r>
          </a:p>
          <a:p>
            <a:pPr marL="285750" indent="-285750">
              <a:buFontTx/>
              <a:buChar char="-"/>
            </a:pPr>
            <a:r>
              <a:rPr lang="en-US" dirty="0"/>
              <a:t>Advance Research Team.</a:t>
            </a:r>
          </a:p>
          <a:p>
            <a:pPr marL="285750" indent="-285750">
              <a:buFontTx/>
              <a:buChar char="-"/>
            </a:pPr>
            <a:r>
              <a:rPr lang="en-US" dirty="0"/>
              <a:t>Zero Day Initiative Team, ZDI Team (me </a:t>
            </a:r>
            <a:r>
              <a:rPr lang="en-US" dirty="0">
                <a:sym typeface="Wingdings" panose="05000000000000000000" pitchFamily="2" charset="2"/>
              </a:rPr>
              <a:t></a:t>
            </a:r>
            <a:r>
              <a:rPr lang="en-US" dirty="0"/>
              <a:t>)</a:t>
            </a:r>
          </a:p>
        </p:txBody>
      </p:sp>
      <p:sp>
        <p:nvSpPr>
          <p:cNvPr id="4" name="TextBox 3"/>
          <p:cNvSpPr txBox="1"/>
          <p:nvPr/>
        </p:nvSpPr>
        <p:spPr>
          <a:xfrm>
            <a:off x="764118" y="4323385"/>
            <a:ext cx="10814087" cy="646331"/>
          </a:xfrm>
          <a:prstGeom prst="rect">
            <a:avLst/>
          </a:prstGeom>
          <a:noFill/>
        </p:spPr>
        <p:txBody>
          <a:bodyPr wrap="square" rtlCol="0">
            <a:spAutoFit/>
          </a:bodyPr>
          <a:lstStyle/>
          <a:p>
            <a:r>
              <a:rPr lang="en-US" dirty="0" smtClean="0"/>
              <a:t>At </a:t>
            </a:r>
            <a:r>
              <a:rPr lang="en-US" dirty="0"/>
              <a:t>ZDI we have group of tools for CVE attribution and hunting systems monitoring samples. </a:t>
            </a:r>
          </a:p>
          <a:p>
            <a:r>
              <a:rPr lang="en-US" dirty="0"/>
              <a:t>	- this particular discovery started with “a trigger” in one of our ZDI hunting systems.</a:t>
            </a:r>
          </a:p>
        </p:txBody>
      </p:sp>
      <p:sp>
        <p:nvSpPr>
          <p:cNvPr id="5" name="Title 4">
            <a:extLst>
              <a:ext uri="{FF2B5EF4-FFF2-40B4-BE49-F238E27FC236}">
                <a16:creationId xmlns:a16="http://schemas.microsoft.com/office/drawing/2014/main" id="{3B77038C-BA56-A841-A20B-217F19DCA834}"/>
              </a:ext>
            </a:extLst>
          </p:cNvPr>
          <p:cNvSpPr>
            <a:spLocks noGrp="1"/>
          </p:cNvSpPr>
          <p:nvPr>
            <p:ph type="title"/>
          </p:nvPr>
        </p:nvSpPr>
        <p:spPr>
          <a:xfrm>
            <a:off x="718605" y="111100"/>
            <a:ext cx="10672233" cy="708480"/>
          </a:xfrm>
        </p:spPr>
        <p:txBody>
          <a:bodyPr>
            <a:normAutofit/>
          </a:bodyPr>
          <a:lstStyle/>
          <a:p>
            <a:r>
              <a:rPr lang="en-US" sz="4000" dirty="0"/>
              <a:t>A little comment about this work…</a:t>
            </a:r>
          </a:p>
        </p:txBody>
      </p:sp>
    </p:spTree>
    <p:extLst>
      <p:ext uri="{BB962C8B-B14F-4D97-AF65-F5344CB8AC3E}">
        <p14:creationId xmlns:p14="http://schemas.microsoft.com/office/powerpoint/2010/main" val="139159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4118" y="1204373"/>
            <a:ext cx="10191733" cy="4777375"/>
          </a:xfrm>
          <a:prstGeom prst="rect">
            <a:avLst/>
          </a:prstGeom>
        </p:spPr>
      </p:pic>
      <p:sp>
        <p:nvSpPr>
          <p:cNvPr id="3" name="Title 2">
            <a:extLst>
              <a:ext uri="{FF2B5EF4-FFF2-40B4-BE49-F238E27FC236}">
                <a16:creationId xmlns:a16="http://schemas.microsoft.com/office/drawing/2014/main" id="{4010F962-1773-6042-85D7-50EF25B95BE0}"/>
              </a:ext>
            </a:extLst>
          </p:cNvPr>
          <p:cNvSpPr>
            <a:spLocks noGrp="1"/>
          </p:cNvSpPr>
          <p:nvPr>
            <p:ph type="title"/>
          </p:nvPr>
        </p:nvSpPr>
        <p:spPr/>
        <p:txBody>
          <a:bodyPr>
            <a:normAutofit/>
          </a:bodyPr>
          <a:lstStyle/>
          <a:p>
            <a:r>
              <a:rPr lang="en-US" dirty="0"/>
              <a:t>Additional data…</a:t>
            </a:r>
          </a:p>
        </p:txBody>
      </p:sp>
    </p:spTree>
    <p:extLst>
      <p:ext uri="{BB962C8B-B14F-4D97-AF65-F5344CB8AC3E}">
        <p14:creationId xmlns:p14="http://schemas.microsoft.com/office/powerpoint/2010/main" val="195126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849" y="1154507"/>
            <a:ext cx="5519151" cy="4812842"/>
          </a:xfrm>
          <a:prstGeom prst="rect">
            <a:avLst/>
          </a:prstGeom>
        </p:spPr>
      </p:pic>
      <p:sp>
        <p:nvSpPr>
          <p:cNvPr id="3" name="TextBox 2"/>
          <p:cNvSpPr txBox="1"/>
          <p:nvPr/>
        </p:nvSpPr>
        <p:spPr>
          <a:xfrm>
            <a:off x="6469585" y="1204373"/>
            <a:ext cx="3765583" cy="646331"/>
          </a:xfrm>
          <a:prstGeom prst="rect">
            <a:avLst/>
          </a:prstGeom>
          <a:noFill/>
        </p:spPr>
        <p:txBody>
          <a:bodyPr wrap="none" rtlCol="0">
            <a:spAutoFit/>
          </a:bodyPr>
          <a:lstStyle/>
          <a:p>
            <a:r>
              <a:rPr lang="en-US" dirty="0" smtClean="0">
                <a:solidFill>
                  <a:srgbClr val="FF0000"/>
                </a:solidFill>
              </a:rPr>
              <a:t>Special </a:t>
            </a:r>
            <a:r>
              <a:rPr lang="en-US" dirty="0">
                <a:solidFill>
                  <a:srgbClr val="FF0000"/>
                </a:solidFill>
              </a:rPr>
              <a:t>thanks to: </a:t>
            </a:r>
            <a:endParaRPr lang="en-US" dirty="0" smtClean="0">
              <a:solidFill>
                <a:srgbClr val="FF0000"/>
              </a:solidFill>
            </a:endParaRPr>
          </a:p>
          <a:p>
            <a:r>
              <a:rPr lang="en-US" dirty="0">
                <a:solidFill>
                  <a:srgbClr val="FF0000"/>
                </a:solidFill>
              </a:rPr>
              <a:t>	</a:t>
            </a:r>
            <a:r>
              <a:rPr lang="en-US" dirty="0" smtClean="0">
                <a:solidFill>
                  <a:srgbClr val="FF0000"/>
                </a:solidFill>
              </a:rPr>
              <a:t>Joseph </a:t>
            </a:r>
            <a:r>
              <a:rPr lang="en-US" dirty="0">
                <a:solidFill>
                  <a:srgbClr val="FF0000"/>
                </a:solidFill>
              </a:rPr>
              <a:t>C Chen, Trend Micro</a:t>
            </a:r>
            <a:r>
              <a:rPr lang="en-US" dirty="0"/>
              <a:t>.</a:t>
            </a:r>
          </a:p>
        </p:txBody>
      </p:sp>
      <p:sp>
        <p:nvSpPr>
          <p:cNvPr id="5" name="Title 4">
            <a:extLst>
              <a:ext uri="{FF2B5EF4-FFF2-40B4-BE49-F238E27FC236}">
                <a16:creationId xmlns:a16="http://schemas.microsoft.com/office/drawing/2014/main" id="{FE967528-C247-854D-83EC-5B7856A82A75}"/>
              </a:ext>
            </a:extLst>
          </p:cNvPr>
          <p:cNvSpPr>
            <a:spLocks noGrp="1"/>
          </p:cNvSpPr>
          <p:nvPr>
            <p:ph type="title"/>
          </p:nvPr>
        </p:nvSpPr>
        <p:spPr>
          <a:xfrm>
            <a:off x="759883" y="135925"/>
            <a:ext cx="10672233" cy="708480"/>
          </a:xfrm>
        </p:spPr>
        <p:txBody>
          <a:bodyPr>
            <a:normAutofit/>
          </a:bodyPr>
          <a:lstStyle/>
          <a:p>
            <a:r>
              <a:rPr lang="en-US" sz="4000" dirty="0"/>
              <a:t>Authors</a:t>
            </a:r>
          </a:p>
        </p:txBody>
      </p:sp>
    </p:spTree>
    <p:extLst>
      <p:ext uri="{BB962C8B-B14F-4D97-AF65-F5344CB8AC3E}">
        <p14:creationId xmlns:p14="http://schemas.microsoft.com/office/powerpoint/2010/main" val="14839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324" y="1450513"/>
            <a:ext cx="9566564" cy="4524315"/>
          </a:xfrm>
          <a:prstGeom prst="rect">
            <a:avLst/>
          </a:prstGeom>
          <a:noFill/>
        </p:spPr>
        <p:txBody>
          <a:bodyPr wrap="square" rtlCol="0">
            <a:spAutoFit/>
          </a:bodyPr>
          <a:lstStyle/>
          <a:p>
            <a:r>
              <a:rPr lang="en-US" sz="2400" dirty="0"/>
              <a:t>What we are not covering:</a:t>
            </a:r>
          </a:p>
          <a:p>
            <a:endParaRPr lang="en-US" sz="2400" dirty="0"/>
          </a:p>
          <a:p>
            <a:pPr marL="742950" lvl="1" indent="-285750">
              <a:buFont typeface="Arial" panose="020B0604020202020204" pitchFamily="34" charset="0"/>
              <a:buChar char="•"/>
            </a:pPr>
            <a:r>
              <a:rPr lang="en-US" sz="2400" dirty="0"/>
              <a:t>Attribution: It is not our objective here speculate about the attribution.</a:t>
            </a:r>
          </a:p>
          <a:p>
            <a:pPr marL="742950" lvl="1" indent="-285750">
              <a:buFont typeface="Arial" panose="020B0604020202020204" pitchFamily="34" charset="0"/>
              <a:buChar char="•"/>
            </a:pPr>
            <a:r>
              <a:rPr lang="en-US" sz="2400" dirty="0"/>
              <a:t>We knew this was a very well-organized operation, but we are not going to talk about who is behind it.</a:t>
            </a:r>
          </a:p>
          <a:p>
            <a:endParaRPr lang="en-US" sz="2400" dirty="0"/>
          </a:p>
          <a:p>
            <a:r>
              <a:rPr lang="en-US" sz="2400" dirty="0"/>
              <a:t>What we are covering:</a:t>
            </a:r>
          </a:p>
          <a:p>
            <a:endParaRPr lang="en-US" sz="2400" dirty="0"/>
          </a:p>
          <a:p>
            <a:pPr marL="742950" lvl="1" indent="-285750">
              <a:buFont typeface="Arial" panose="020B0604020202020204" pitchFamily="34" charset="0"/>
              <a:buChar char="•"/>
            </a:pPr>
            <a:r>
              <a:rPr lang="en-US" sz="2400" dirty="0"/>
              <a:t>Technical details about the attacks and spywares to get a sense of the tactics and sophistication of the attackers behind it.</a:t>
            </a:r>
          </a:p>
          <a:p>
            <a:endParaRPr lang="en-US" sz="2400" dirty="0"/>
          </a:p>
        </p:txBody>
      </p:sp>
      <p:sp>
        <p:nvSpPr>
          <p:cNvPr id="5" name="Title 4">
            <a:extLst>
              <a:ext uri="{FF2B5EF4-FFF2-40B4-BE49-F238E27FC236}">
                <a16:creationId xmlns:a16="http://schemas.microsoft.com/office/drawing/2014/main" id="{C746D501-646C-2D43-9D88-52D0B730093C}"/>
              </a:ext>
            </a:extLst>
          </p:cNvPr>
          <p:cNvSpPr>
            <a:spLocks noGrp="1"/>
          </p:cNvSpPr>
          <p:nvPr>
            <p:ph type="title"/>
          </p:nvPr>
        </p:nvSpPr>
        <p:spPr>
          <a:xfrm>
            <a:off x="743430" y="255915"/>
            <a:ext cx="10672233" cy="708480"/>
          </a:xfrm>
        </p:spPr>
        <p:txBody>
          <a:bodyPr>
            <a:normAutofit/>
          </a:bodyPr>
          <a:lstStyle/>
          <a:p>
            <a:r>
              <a:rPr lang="en-US" sz="4000" dirty="0"/>
              <a:t>Presentation</a:t>
            </a:r>
            <a:r>
              <a:rPr lang="en-US" dirty="0"/>
              <a:t> scope…</a:t>
            </a:r>
          </a:p>
        </p:txBody>
      </p:sp>
    </p:spTree>
    <p:extLst>
      <p:ext uri="{BB962C8B-B14F-4D97-AF65-F5344CB8AC3E}">
        <p14:creationId xmlns:p14="http://schemas.microsoft.com/office/powerpoint/2010/main" val="114250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83" y="1499745"/>
            <a:ext cx="10672233" cy="4154984"/>
          </a:xfrm>
          <a:prstGeom prst="rect">
            <a:avLst/>
          </a:prstGeom>
          <a:noFill/>
        </p:spPr>
        <p:txBody>
          <a:bodyPr wrap="square" rtlCol="0">
            <a:spAutoFit/>
          </a:bodyPr>
          <a:lstStyle/>
          <a:p>
            <a:r>
              <a:rPr lang="en-US" sz="2400" dirty="0"/>
              <a:t>Main technical objective of the campaign is to spy and stablish a full control of iOS and Android devices.</a:t>
            </a:r>
          </a:p>
          <a:p>
            <a:endParaRPr lang="en-US" sz="2400" dirty="0"/>
          </a:p>
          <a:p>
            <a:r>
              <a:rPr lang="en-US" sz="2400" dirty="0"/>
              <a:t>Even when the exploitation techniques are very recent the infrastructure and tooling are relatively complex and very well designed indicating that “the attackers” had been active for a long time.</a:t>
            </a:r>
          </a:p>
          <a:p>
            <a:endParaRPr lang="en-US" sz="2400" dirty="0"/>
          </a:p>
          <a:p>
            <a:r>
              <a:rPr lang="en-US" sz="2400" dirty="0"/>
              <a:t>Two malicious backdoors were found, and we named them as: lightSpy for iOS and </a:t>
            </a:r>
            <a:r>
              <a:rPr lang="en-US" sz="2400" dirty="0" err="1"/>
              <a:t>dmsSpy</a:t>
            </a:r>
            <a:r>
              <a:rPr lang="en-US" sz="2400" dirty="0"/>
              <a:t> for Android</a:t>
            </a:r>
          </a:p>
          <a:p>
            <a:endParaRPr lang="en-US" sz="2400" dirty="0"/>
          </a:p>
          <a:p>
            <a:r>
              <a:rPr lang="en-US" sz="2400" dirty="0"/>
              <a:t>Also we found that Hong Kong users were targeted by this campaign. </a:t>
            </a:r>
          </a:p>
        </p:txBody>
      </p:sp>
      <p:sp>
        <p:nvSpPr>
          <p:cNvPr id="3" name="Title 2">
            <a:extLst>
              <a:ext uri="{FF2B5EF4-FFF2-40B4-BE49-F238E27FC236}">
                <a16:creationId xmlns:a16="http://schemas.microsoft.com/office/drawing/2014/main" id="{B2CABC8B-7942-2A4F-84EC-5303281AB82A}"/>
              </a:ext>
            </a:extLst>
          </p:cNvPr>
          <p:cNvSpPr>
            <a:spLocks noGrp="1"/>
          </p:cNvSpPr>
          <p:nvPr>
            <p:ph type="title"/>
          </p:nvPr>
        </p:nvSpPr>
        <p:spPr>
          <a:xfrm>
            <a:off x="1223387" y="169641"/>
            <a:ext cx="6927600" cy="1079902"/>
          </a:xfrm>
        </p:spPr>
        <p:txBody>
          <a:bodyPr>
            <a:noAutofit/>
          </a:bodyPr>
          <a:lstStyle/>
          <a:p>
            <a:pPr algn="ctr"/>
            <a:r>
              <a:rPr lang="en-US" sz="4000" dirty="0"/>
              <a:t>Operation Poisoned News Campaign </a:t>
            </a:r>
            <a:r>
              <a:rPr lang="en-US" sz="4000" dirty="0" smtClean="0"/>
              <a:t>Highlights</a:t>
            </a:r>
            <a:endParaRPr lang="en-US" sz="4000" dirty="0"/>
          </a:p>
        </p:txBody>
      </p:sp>
    </p:spTree>
    <p:extLst>
      <p:ext uri="{BB962C8B-B14F-4D97-AF65-F5344CB8AC3E}">
        <p14:creationId xmlns:p14="http://schemas.microsoft.com/office/powerpoint/2010/main" val="335841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legram (software)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6103" y="1310627"/>
            <a:ext cx="1298576" cy="1298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Q - Wikipedia, la enciclopedia li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731" y="3298385"/>
            <a:ext cx="1742400" cy="1742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Chat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010" y="4360718"/>
            <a:ext cx="1854269" cy="15974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oogle Chrome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4243" y="3143781"/>
            <a:ext cx="1800764" cy="18007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afari (web browser) - Wikipe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2953" y="954278"/>
            <a:ext cx="1768642" cy="17611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47717" y="2710578"/>
            <a:ext cx="1080688" cy="369332"/>
          </a:xfrm>
          <a:prstGeom prst="rect">
            <a:avLst/>
          </a:prstGeom>
        </p:spPr>
        <p:txBody>
          <a:bodyPr wrap="square">
            <a:spAutoFit/>
          </a:bodyPr>
          <a:lstStyle/>
          <a:p>
            <a:r>
              <a:rPr lang="en-US" dirty="0"/>
              <a:t>Telegram</a:t>
            </a:r>
          </a:p>
        </p:txBody>
      </p:sp>
      <p:sp>
        <p:nvSpPr>
          <p:cNvPr id="4" name="TextBox 3"/>
          <p:cNvSpPr txBox="1"/>
          <p:nvPr/>
        </p:nvSpPr>
        <p:spPr>
          <a:xfrm>
            <a:off x="1639110" y="5379396"/>
            <a:ext cx="530157" cy="369332"/>
          </a:xfrm>
          <a:prstGeom prst="rect">
            <a:avLst/>
          </a:prstGeom>
          <a:noFill/>
        </p:spPr>
        <p:txBody>
          <a:bodyPr wrap="square" rtlCol="0">
            <a:spAutoFit/>
          </a:bodyPr>
          <a:lstStyle/>
          <a:p>
            <a:r>
              <a:rPr lang="en-US" dirty="0"/>
              <a:t>QQ</a:t>
            </a:r>
          </a:p>
        </p:txBody>
      </p:sp>
      <p:sp>
        <p:nvSpPr>
          <p:cNvPr id="5" name="TextBox 4"/>
          <p:cNvSpPr txBox="1"/>
          <p:nvPr/>
        </p:nvSpPr>
        <p:spPr>
          <a:xfrm>
            <a:off x="4689862" y="5958192"/>
            <a:ext cx="927498" cy="369332"/>
          </a:xfrm>
          <a:prstGeom prst="rect">
            <a:avLst/>
          </a:prstGeom>
          <a:noFill/>
        </p:spPr>
        <p:txBody>
          <a:bodyPr wrap="none" rtlCol="0">
            <a:spAutoFit/>
          </a:bodyPr>
          <a:lstStyle/>
          <a:p>
            <a:r>
              <a:rPr lang="en-US" dirty="0"/>
              <a:t>WeChat</a:t>
            </a:r>
          </a:p>
        </p:txBody>
      </p:sp>
      <p:sp>
        <p:nvSpPr>
          <p:cNvPr id="6" name="TextBox 5"/>
          <p:cNvSpPr txBox="1"/>
          <p:nvPr/>
        </p:nvSpPr>
        <p:spPr>
          <a:xfrm>
            <a:off x="8120652" y="4856119"/>
            <a:ext cx="927946" cy="369332"/>
          </a:xfrm>
          <a:prstGeom prst="rect">
            <a:avLst/>
          </a:prstGeom>
          <a:noFill/>
        </p:spPr>
        <p:txBody>
          <a:bodyPr wrap="none" rtlCol="0">
            <a:spAutoFit/>
          </a:bodyPr>
          <a:lstStyle/>
          <a:p>
            <a:r>
              <a:rPr lang="en-US" dirty="0"/>
              <a:t>Chrome</a:t>
            </a:r>
          </a:p>
        </p:txBody>
      </p:sp>
      <p:sp>
        <p:nvSpPr>
          <p:cNvPr id="7" name="TextBox 6"/>
          <p:cNvSpPr txBox="1"/>
          <p:nvPr/>
        </p:nvSpPr>
        <p:spPr>
          <a:xfrm>
            <a:off x="7382561" y="2642560"/>
            <a:ext cx="709425" cy="369332"/>
          </a:xfrm>
          <a:prstGeom prst="rect">
            <a:avLst/>
          </a:prstGeom>
          <a:noFill/>
        </p:spPr>
        <p:txBody>
          <a:bodyPr wrap="none" rtlCol="0">
            <a:spAutoFit/>
          </a:bodyPr>
          <a:lstStyle/>
          <a:p>
            <a:r>
              <a:rPr lang="en-US" dirty="0"/>
              <a:t>Safari</a:t>
            </a:r>
          </a:p>
        </p:txBody>
      </p:sp>
      <p:pic>
        <p:nvPicPr>
          <p:cNvPr id="8" name="Picture 7" descr="Is The Biggest Risk To National Security The Apple Watch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4728" y="2003822"/>
            <a:ext cx="1502832" cy="1423270"/>
          </a:xfrm>
          <a:prstGeom prst="rect">
            <a:avLst/>
          </a:prstGeom>
        </p:spPr>
      </p:pic>
      <p:cxnSp>
        <p:nvCxnSpPr>
          <p:cNvPr id="10" name="Straight Arrow Connector 9"/>
          <p:cNvCxnSpPr>
            <a:stCxn id="8" idx="3"/>
            <a:endCxn id="2058" idx="1"/>
          </p:cNvCxnSpPr>
          <p:nvPr/>
        </p:nvCxnSpPr>
        <p:spPr>
          <a:xfrm flipV="1">
            <a:off x="5957560" y="1834868"/>
            <a:ext cx="895393" cy="880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a:endCxn id="2054" idx="0"/>
          </p:cNvCxnSpPr>
          <p:nvPr/>
        </p:nvCxnSpPr>
        <p:spPr>
          <a:xfrm>
            <a:off x="5206144" y="3427092"/>
            <a:ext cx="1" cy="933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1"/>
            <a:endCxn id="2050" idx="3"/>
          </p:cNvCxnSpPr>
          <p:nvPr/>
        </p:nvCxnSpPr>
        <p:spPr>
          <a:xfrm flipH="1" flipV="1">
            <a:off x="3254679" y="1959915"/>
            <a:ext cx="1200049" cy="755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1"/>
            <a:endCxn id="2052" idx="3"/>
          </p:cNvCxnSpPr>
          <p:nvPr/>
        </p:nvCxnSpPr>
        <p:spPr>
          <a:xfrm flipH="1">
            <a:off x="3002131" y="2715457"/>
            <a:ext cx="1452597" cy="1454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2056" idx="1"/>
          </p:cNvCxnSpPr>
          <p:nvPr/>
        </p:nvCxnSpPr>
        <p:spPr>
          <a:xfrm>
            <a:off x="5957560" y="2715457"/>
            <a:ext cx="1726683" cy="1328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269D4278-7C93-5D4C-A318-F1E41D9258DE}"/>
              </a:ext>
            </a:extLst>
          </p:cNvPr>
          <p:cNvSpPr>
            <a:spLocks noGrp="1"/>
          </p:cNvSpPr>
          <p:nvPr>
            <p:ph type="title"/>
          </p:nvPr>
        </p:nvSpPr>
        <p:spPr>
          <a:xfrm>
            <a:off x="3457668" y="0"/>
            <a:ext cx="3599584" cy="708480"/>
          </a:xfrm>
        </p:spPr>
        <p:txBody>
          <a:bodyPr>
            <a:normAutofit/>
          </a:bodyPr>
          <a:lstStyle/>
          <a:p>
            <a:r>
              <a:rPr lang="en-US" sz="4000" dirty="0"/>
              <a:t>Monitored Apps</a:t>
            </a:r>
          </a:p>
        </p:txBody>
      </p:sp>
    </p:spTree>
    <p:extLst>
      <p:ext uri="{BB962C8B-B14F-4D97-AF65-F5344CB8AC3E}">
        <p14:creationId xmlns:p14="http://schemas.microsoft.com/office/powerpoint/2010/main" val="26212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226" y="821271"/>
            <a:ext cx="593725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08914" y="2548735"/>
            <a:ext cx="3446584" cy="523220"/>
          </a:xfrm>
          <a:prstGeom prst="rect">
            <a:avLst/>
          </a:prstGeom>
          <a:noFill/>
        </p:spPr>
        <p:txBody>
          <a:bodyPr wrap="square" rtlCol="0">
            <a:spAutoFit/>
          </a:bodyPr>
          <a:lstStyle/>
          <a:p>
            <a:r>
              <a:rPr lang="en-US" sz="1400" dirty="0"/>
              <a:t>Next sections will touch details about the different stages.</a:t>
            </a:r>
          </a:p>
        </p:txBody>
      </p:sp>
      <p:sp>
        <p:nvSpPr>
          <p:cNvPr id="5" name="Right Arrow 4"/>
          <p:cNvSpPr/>
          <p:nvPr/>
        </p:nvSpPr>
        <p:spPr>
          <a:xfrm>
            <a:off x="8318425" y="3024935"/>
            <a:ext cx="2981242" cy="168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50E9811-6A5A-C045-94F4-043E19ECEDBF}"/>
              </a:ext>
            </a:extLst>
          </p:cNvPr>
          <p:cNvSpPr>
            <a:spLocks noGrp="1"/>
          </p:cNvSpPr>
          <p:nvPr>
            <p:ph type="title"/>
          </p:nvPr>
        </p:nvSpPr>
        <p:spPr>
          <a:xfrm>
            <a:off x="1575081" y="0"/>
            <a:ext cx="6774507" cy="1071971"/>
          </a:xfrm>
        </p:spPr>
        <p:txBody>
          <a:bodyPr>
            <a:noAutofit/>
          </a:bodyPr>
          <a:lstStyle/>
          <a:p>
            <a:pPr algn="ctr"/>
            <a:r>
              <a:rPr lang="en-US" sz="3200" dirty="0"/>
              <a:t>Operation Poisoned News Campaign: Attack Chain for iOS Devices</a:t>
            </a:r>
            <a:endParaRPr lang="en-US" sz="4800" dirty="0"/>
          </a:p>
        </p:txBody>
      </p:sp>
    </p:spTree>
    <p:extLst>
      <p:ext uri="{BB962C8B-B14F-4D97-AF65-F5344CB8AC3E}">
        <p14:creationId xmlns:p14="http://schemas.microsoft.com/office/powerpoint/2010/main" val="322619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40778" y="3934958"/>
            <a:ext cx="2777023" cy="2161468"/>
          </a:xfrm>
          <a:prstGeom prst="rect">
            <a:avLst/>
          </a:prstGeom>
        </p:spPr>
      </p:pic>
      <p:sp>
        <p:nvSpPr>
          <p:cNvPr id="3" name="TextBox 2"/>
          <p:cNvSpPr txBox="1"/>
          <p:nvPr/>
        </p:nvSpPr>
        <p:spPr>
          <a:xfrm>
            <a:off x="256577" y="1014885"/>
            <a:ext cx="7856405" cy="1200329"/>
          </a:xfrm>
          <a:prstGeom prst="rect">
            <a:avLst/>
          </a:prstGeom>
          <a:noFill/>
        </p:spPr>
        <p:txBody>
          <a:bodyPr wrap="square" rtlCol="0">
            <a:spAutoFit/>
          </a:bodyPr>
          <a:lstStyle/>
          <a:p>
            <a:r>
              <a:rPr lang="en-US" dirty="0"/>
              <a:t>The “attackers” were using multiple tactics to lure the user to visit the malicious landing pages. </a:t>
            </a:r>
          </a:p>
          <a:p>
            <a:r>
              <a:rPr lang="en-US" dirty="0"/>
              <a:t>We observed the following:</a:t>
            </a:r>
          </a:p>
          <a:p>
            <a:pPr marL="285750" indent="-285750">
              <a:buFontTx/>
              <a:buChar char="-"/>
            </a:pPr>
            <a:r>
              <a:rPr lang="en-US" dirty="0"/>
              <a:t>Controlled domains mimicking relation about high profile events.</a:t>
            </a:r>
          </a:p>
        </p:txBody>
      </p:sp>
      <p:pic>
        <p:nvPicPr>
          <p:cNvPr id="4" name="Picture 3"/>
          <p:cNvPicPr>
            <a:picLocks noChangeAspect="1"/>
          </p:cNvPicPr>
          <p:nvPr/>
        </p:nvPicPr>
        <p:blipFill>
          <a:blip r:embed="rId3"/>
          <a:stretch>
            <a:fillRect/>
          </a:stretch>
        </p:blipFill>
        <p:spPr>
          <a:xfrm>
            <a:off x="469501" y="3272819"/>
            <a:ext cx="3043278" cy="2853956"/>
          </a:xfrm>
          <a:prstGeom prst="rect">
            <a:avLst/>
          </a:prstGeom>
        </p:spPr>
      </p:pic>
      <p:sp>
        <p:nvSpPr>
          <p:cNvPr id="5" name="Oval 4"/>
          <p:cNvSpPr/>
          <p:nvPr/>
        </p:nvSpPr>
        <p:spPr>
          <a:xfrm>
            <a:off x="1088179" y="5667597"/>
            <a:ext cx="1324018" cy="343417"/>
          </a:xfrm>
          <a:prstGeom prst="ellipse">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6244" y="2928186"/>
            <a:ext cx="3621312" cy="369332"/>
          </a:xfrm>
          <a:prstGeom prst="rect">
            <a:avLst/>
          </a:prstGeom>
          <a:noFill/>
        </p:spPr>
        <p:txBody>
          <a:bodyPr wrap="none" rtlCol="0">
            <a:spAutoFit/>
          </a:bodyPr>
          <a:lstStyle/>
          <a:p>
            <a:r>
              <a:rPr lang="en-US" dirty="0">
                <a:solidFill>
                  <a:srgbClr val="FF0000"/>
                </a:solidFill>
              </a:rPr>
              <a:t>domain mimicking a twitter account.</a:t>
            </a:r>
          </a:p>
        </p:txBody>
      </p:sp>
      <p:sp>
        <p:nvSpPr>
          <p:cNvPr id="8" name="TextBox 7"/>
          <p:cNvSpPr txBox="1"/>
          <p:nvPr/>
        </p:nvSpPr>
        <p:spPr>
          <a:xfrm>
            <a:off x="276244" y="2281413"/>
            <a:ext cx="5184624" cy="738664"/>
          </a:xfrm>
          <a:prstGeom prst="rect">
            <a:avLst/>
          </a:prstGeom>
          <a:noFill/>
        </p:spPr>
        <p:txBody>
          <a:bodyPr wrap="none" rtlCol="0">
            <a:spAutoFit/>
          </a:bodyPr>
          <a:lstStyle/>
          <a:p>
            <a:r>
              <a:rPr lang="en-US" dirty="0"/>
              <a:t>Example: HK Revolution (Hong Kong Revolution)</a:t>
            </a:r>
          </a:p>
          <a:p>
            <a:r>
              <a:rPr lang="en-US" dirty="0"/>
              <a:t>hxxp://news2.</a:t>
            </a:r>
            <a:r>
              <a:rPr lang="en-US" sz="2400" u="sng" dirty="0">
                <a:solidFill>
                  <a:srgbClr val="FF0000"/>
                </a:solidFill>
              </a:rPr>
              <a:t>hkrevolution</a:t>
            </a:r>
            <a:r>
              <a:rPr lang="en-US" dirty="0"/>
              <a:t>.club/20200224x.html</a:t>
            </a:r>
          </a:p>
        </p:txBody>
      </p:sp>
      <p:pic>
        <p:nvPicPr>
          <p:cNvPr id="12" name="Picture 11"/>
          <p:cNvPicPr>
            <a:picLocks noChangeAspect="1"/>
          </p:cNvPicPr>
          <p:nvPr/>
        </p:nvPicPr>
        <p:blipFill>
          <a:blip r:embed="rId4"/>
          <a:stretch>
            <a:fillRect/>
          </a:stretch>
        </p:blipFill>
        <p:spPr>
          <a:xfrm>
            <a:off x="6403371" y="2137577"/>
            <a:ext cx="5327377" cy="3845362"/>
          </a:xfrm>
          <a:prstGeom prst="rect">
            <a:avLst/>
          </a:prstGeom>
        </p:spPr>
      </p:pic>
      <p:sp>
        <p:nvSpPr>
          <p:cNvPr id="13" name="Down Arrow 12"/>
          <p:cNvSpPr/>
          <p:nvPr/>
        </p:nvSpPr>
        <p:spPr>
          <a:xfrm rot="2311605">
            <a:off x="9168521" y="2092244"/>
            <a:ext cx="169309" cy="1173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010666" y="1768245"/>
            <a:ext cx="2074286" cy="369332"/>
          </a:xfrm>
          <a:prstGeom prst="rect">
            <a:avLst/>
          </a:prstGeom>
          <a:noFill/>
        </p:spPr>
        <p:txBody>
          <a:bodyPr wrap="none" rtlCol="0">
            <a:spAutoFit/>
          </a:bodyPr>
          <a:lstStyle/>
          <a:p>
            <a:r>
              <a:rPr lang="en-US" dirty="0"/>
              <a:t>Exploit landing page</a:t>
            </a:r>
          </a:p>
        </p:txBody>
      </p:sp>
      <p:sp>
        <p:nvSpPr>
          <p:cNvPr id="15" name="Oval 14"/>
          <p:cNvSpPr/>
          <p:nvPr/>
        </p:nvSpPr>
        <p:spPr>
          <a:xfrm>
            <a:off x="4394718" y="3981248"/>
            <a:ext cx="670722" cy="186612"/>
          </a:xfrm>
          <a:prstGeom prst="ellipse">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84780" y="3611916"/>
            <a:ext cx="1183144" cy="369332"/>
          </a:xfrm>
          <a:prstGeom prst="rect">
            <a:avLst/>
          </a:prstGeom>
          <a:noFill/>
        </p:spPr>
        <p:txBody>
          <a:bodyPr wrap="none" rtlCol="0">
            <a:spAutoFit/>
          </a:bodyPr>
          <a:lstStyle/>
          <a:p>
            <a:r>
              <a:rPr lang="en-US" dirty="0"/>
              <a:t>First tweet</a:t>
            </a:r>
          </a:p>
        </p:txBody>
      </p:sp>
      <p:sp>
        <p:nvSpPr>
          <p:cNvPr id="17" name="Title 16">
            <a:extLst>
              <a:ext uri="{FF2B5EF4-FFF2-40B4-BE49-F238E27FC236}">
                <a16:creationId xmlns:a16="http://schemas.microsoft.com/office/drawing/2014/main" id="{3F426858-8D20-6F45-99FF-C3544A1FBF16}"/>
              </a:ext>
            </a:extLst>
          </p:cNvPr>
          <p:cNvSpPr>
            <a:spLocks noGrp="1"/>
          </p:cNvSpPr>
          <p:nvPr>
            <p:ph type="title"/>
          </p:nvPr>
        </p:nvSpPr>
        <p:spPr>
          <a:xfrm>
            <a:off x="313125" y="188877"/>
            <a:ext cx="10672233" cy="708480"/>
          </a:xfrm>
        </p:spPr>
        <p:txBody>
          <a:bodyPr>
            <a:noAutofit/>
          </a:bodyPr>
          <a:lstStyle/>
          <a:p>
            <a:r>
              <a:rPr lang="en-US" sz="2800" dirty="0"/>
              <a:t>Deployment tactics:</a:t>
            </a:r>
            <a:br>
              <a:rPr lang="en-US" sz="2800" dirty="0"/>
            </a:br>
            <a:r>
              <a:rPr lang="en-US" sz="2800" dirty="0"/>
              <a:t>Custom pages with hidden malicious and good redirections</a:t>
            </a:r>
          </a:p>
        </p:txBody>
      </p:sp>
    </p:spTree>
    <p:extLst>
      <p:ext uri="{BB962C8B-B14F-4D97-AF65-F5344CB8AC3E}">
        <p14:creationId xmlns:p14="http://schemas.microsoft.com/office/powerpoint/2010/main" val="246363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10428</TotalTime>
  <Words>1423</Words>
  <Application>Microsoft Office PowerPoint</Application>
  <PresentationFormat>Widescreen</PresentationFormat>
  <Paragraphs>252</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Arial</vt:lpstr>
      <vt:lpstr>Arial Black</vt:lpstr>
      <vt:lpstr>Calibri</vt:lpstr>
      <vt:lpstr>Calibri Light</vt:lpstr>
      <vt:lpstr>DIN Condensed</vt:lpstr>
      <vt:lpstr>MS Mincho</vt:lpstr>
      <vt:lpstr>Source Sans Pro</vt:lpstr>
      <vt:lpstr>Times New Roman</vt:lpstr>
      <vt:lpstr>Wingdings</vt:lpstr>
      <vt:lpstr>Office Theme</vt:lpstr>
      <vt:lpstr>Take care, spyware is slipping into  your phones through  Operation Poisoned News </vt:lpstr>
      <vt:lpstr>Agenda </vt:lpstr>
      <vt:lpstr>A little comment about this work…</vt:lpstr>
      <vt:lpstr>Authors</vt:lpstr>
      <vt:lpstr>Presentation scope…</vt:lpstr>
      <vt:lpstr>Operation Poisoned News Campaign Highlights</vt:lpstr>
      <vt:lpstr>Monitored Apps</vt:lpstr>
      <vt:lpstr>Operation Poisoned News Campaign: Attack Chain for iOS Devices</vt:lpstr>
      <vt:lpstr>Deployment tactics: Custom pages with hidden malicious and good redirections</vt:lpstr>
      <vt:lpstr>Deployment tactics:  Mirrored pages</vt:lpstr>
      <vt:lpstr>iOS Exploitation: Safari</vt:lpstr>
      <vt:lpstr>iOS Exploitation</vt:lpstr>
      <vt:lpstr>iOS Exploitation: The bug</vt:lpstr>
      <vt:lpstr>iOS Exploitation: Payload</vt:lpstr>
      <vt:lpstr>iOS Exploitation: Payload</vt:lpstr>
      <vt:lpstr>  iOS Exploitation: Payload</vt:lpstr>
      <vt:lpstr>iOS Exploitation: Payload</vt:lpstr>
      <vt:lpstr>PowerPoint Presentation</vt:lpstr>
      <vt:lpstr>Light Module</vt:lpstr>
      <vt:lpstr>Module ShellCommandaaa: Real-time full control of the devices</vt:lpstr>
      <vt:lpstr>Module Screenaaa</vt:lpstr>
      <vt:lpstr>Module FileManage</vt:lpstr>
      <vt:lpstr>Other Modules</vt:lpstr>
      <vt:lpstr>Other Modules</vt:lpstr>
      <vt:lpstr>Targeted App Spying Capabilities</vt:lpstr>
      <vt:lpstr>PowerPoint Presentation</vt:lpstr>
      <vt:lpstr>PowerPoint Presentation</vt:lpstr>
      <vt:lpstr>Conclusions</vt:lpstr>
      <vt:lpstr>Artifacts References</vt:lpstr>
      <vt:lpstr>Additional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Gamazo Sanchez (TR-CA)</dc:creator>
  <cp:lastModifiedBy>William Gamazo Sanchez (TR-CA)</cp:lastModifiedBy>
  <cp:revision>258</cp:revision>
  <dcterms:created xsi:type="dcterms:W3CDTF">2020-08-11T15:13:43Z</dcterms:created>
  <dcterms:modified xsi:type="dcterms:W3CDTF">2020-08-20T13:02:32Z</dcterms:modified>
</cp:coreProperties>
</file>