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5143500" cx="9144000"/>
  <p:notesSz cx="6858000" cy="9144000"/>
  <p:embeddedFontLst>
    <p:embeddedFont>
      <p:font typeface="Open Sans Light"/>
      <p:regular r:id="rId46"/>
      <p:bold r:id="rId47"/>
      <p:italic r:id="rId48"/>
      <p:boldItalic r:id="rId49"/>
    </p:embeddedFont>
    <p:embeddedFont>
      <p:font typeface="Open Sans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Ari Eitan"/>
  <p:cmAuthor clrIdx="1" id="1" initials="" lastIdx="4" name="Paul Litvak"/>
  <p:cmAuthor clrIdx="2" id="2" initials="" lastIdx="1" name="Michael Kajiloti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OpenSansLight-regular.fntdata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font" Target="fonts/OpenSansLight-italic.fntdata"/><Relationship Id="rId47" Type="http://schemas.openxmlformats.org/officeDocument/2006/relationships/font" Target="fonts/OpenSansLight-bold.fntdata"/><Relationship Id="rId49" Type="http://schemas.openxmlformats.org/officeDocument/2006/relationships/font" Target="fonts/OpenSansLight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penSans-bold.fntdata"/><Relationship Id="rId50" Type="http://schemas.openxmlformats.org/officeDocument/2006/relationships/font" Target="fonts/OpenSans-regular.fntdata"/><Relationship Id="rId53" Type="http://schemas.openxmlformats.org/officeDocument/2006/relationships/font" Target="fonts/OpenSans-boldItalic.fntdata"/><Relationship Id="rId52" Type="http://schemas.openxmlformats.org/officeDocument/2006/relationships/font" Target="fonts/OpenSans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0-07-21T17:53:18.381">
    <p:pos x="196" y="697"/>
    <p:text>I would focus on that in the agenda a bit more, since you are exposing this tool for the first time</p:text>
  </p:cm>
  <p:cm authorId="1" idx="1" dt="2020-07-20T10:43:53.878">
    <p:pos x="196" y="697"/>
    <p:text>I'm not sure it will be a huge part of the talk itself. There's not much to do in the map itself, except it being a central place for people to check connections.</p:text>
  </p:cm>
  <p:cm authorId="1" idx="2" dt="2020-07-20T10:44:22.471">
    <p:pos x="196" y="697"/>
    <p:text>That is, I think all the surrounding stuff are better content</p:text>
  </p:cm>
  <p:cm authorId="0" idx="2" dt="2020-07-20T10:49:20.118">
    <p:pos x="196" y="697"/>
    <p:text>If that's the case - we should promote the map in another way. It can be very useful as an investigation tool</p:text>
  </p:cm>
  <p:cm authorId="1" idx="3" dt="2020-07-20T14:21:02.529">
    <p:pos x="196" y="697"/>
    <p:text>What do you have in mind?</p:text>
  </p:cm>
  <p:cm authorId="0" idx="3" dt="2020-07-20T14:29:09.462">
    <p:pos x="196" y="697"/>
    <p:text>Main idea - release the map in advance, where we can emphasise the value of it, and say you will present the full research in VB. Another one - make it as open-source before the conference so that community could contribute to it, and mention the highlights in the presentation</p:text>
  </p:cm>
  <p:cm authorId="1" idx="4" dt="2020-07-21T09:32:11.725">
    <p:pos x="196" y="697"/>
    <p:text>Sure!</p:text>
  </p:cm>
  <p:cm authorId="2" idx="1" dt="2020-07-21T17:53:18.381">
    <p:pos x="196" y="697"/>
    <p:text>Great ideas @Ari, I think it's a must!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witter.com/hfiref0x/status/1179632438227750912" TargetMode="External"/><Relationship Id="rId3" Type="http://schemas.openxmlformats.org/officeDocument/2006/relationships/hyperlink" Target="https://analyze.intezer.com/analyses/34e0cce4-a69f-4af5-b5e5-bcecbb4a6414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nalyze.intezer.com/analyses/fec6afc4-d7b1-47e2-b0b3-538476e8d2f2" TargetMode="External"/><Relationship Id="rId3" Type="http://schemas.openxmlformats.org/officeDocument/2006/relationships/hyperlink" Target="https://github.com/stephenfewer/ReflectiveDLLInjection/blob/master/dll/src/ReflectiveLoader.c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Aekras1a/Updated-Carbanak-Source-with-Plugins/blob/master/Carbanak%20-%20part%201/botep/bot/source/task.cpp#L1734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Aekras1a/Updated-Carbanak-Source-with-Plugins/blob/master/Carbanak%20-%20part%201/botep/bot/source/task.cpp#L1734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c3042d3b2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c3042d3b2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2525a313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2525a313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82525a313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82525a313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e6a475392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e6a475392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c3042d3b2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8c3042d3b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https://twitter.com/hfiref0x/status/1179632438227750912</a:t>
            </a:r>
            <a:r>
              <a:rPr lang="en"/>
              <a:t> - Novter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https://analyze.intezer.com/analyses/34e0cce4-a69f-4af5-b5e5-bcecbb4a6414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82525a313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82525a313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https://github.com/dismantl/ImprovedReflectiveDLLInjection/blob/master/inject/src/LoadLibraryR.c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d9c3da0c7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d9c3da0c7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https://analyze.intezer.com/analyses/fec6afc4-d7b1-47e2-b0b3-538476e8d2f2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https://github.com/stephenfewer/ReflectiveDLLInjection/blob/master/dll/src/ReflectiveLoader.c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8e6a475392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8e6a475392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https://github.com/Aekras1a/Updated-Carbanak-Source-with-Plugins/blob/master/Carbanak%20-%20part%201/botep/bot/source/task.cpp#L1734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82525a313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82525a313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https://github.com/Aekras1a/Updated-Carbanak-Source-with-Plugins/blob/master/Carbanak%20-%20part%201/botep/bot/source/task.cpp#L1734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2525a3131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82525a313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c3042d3b2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c3042d3b2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8e6a475392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8e6a475392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82525a3131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82525a313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8e6a475392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8e6a475392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8dcd51a93a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8dcd51a93a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82525a313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82525a313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d9c3da0c7_3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d9c3da0c7_3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8c3042d3b2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8c3042d3b2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2525a313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2525a313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c3042d3b2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8c3042d3b2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82525a313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82525a313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c3042d3b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c3042d3b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e6a475392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8e6a475392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8c64c4c15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8c64c4c15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82525a313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82525a313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82525a313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82525a313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8dcd51a93a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8dcd51a93a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198f22d12ffc62b7b90bc3eb8063988bec92b68a99117ea561bfdc2d09f36439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d9c3da0c7_3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8d9c3da0c7_3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2525a313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2525a313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8d9c3da0c7_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8d9c3da0c7_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82525a313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82525a313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8e91b4a5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8e91b4a5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c3042d3b2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c3042d3b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e6a475392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8e6a475392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8c3042d3b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8c3042d3b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c3042d3b2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c3042d3b2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2525a31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2525a31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e6a475392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e6a475392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1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type="ctrTitle"/>
          </p:nvPr>
        </p:nvSpPr>
        <p:spPr>
          <a:xfrm>
            <a:off x="311700" y="6302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3600"/>
              <a:buFont typeface="Open Sans Light"/>
              <a:buNone/>
              <a:defRPr sz="36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3600"/>
              <a:buFont typeface="Open Sans Light"/>
              <a:buNone/>
              <a:defRPr sz="36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3600"/>
              <a:buFont typeface="Open Sans Light"/>
              <a:buNone/>
              <a:defRPr sz="36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3600"/>
              <a:buFont typeface="Open Sans Light"/>
              <a:buNone/>
              <a:defRPr sz="36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3600"/>
              <a:buFont typeface="Open Sans Light"/>
              <a:buNone/>
              <a:defRPr sz="36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3600"/>
              <a:buFont typeface="Open Sans Light"/>
              <a:buNone/>
              <a:defRPr sz="36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3600"/>
              <a:buFont typeface="Open Sans Light"/>
              <a:buNone/>
              <a:defRPr sz="36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3600"/>
              <a:buFont typeface="Open Sans Light"/>
              <a:buNone/>
              <a:defRPr sz="36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3600"/>
              <a:buFont typeface="Open Sans Light"/>
              <a:buNone/>
              <a:defRPr sz="36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0509" y="2733788"/>
            <a:ext cx="1382982" cy="304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1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Char char="●"/>
              <a:defRPr sz="14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○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■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○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■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●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○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■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66" name="Google Shape;66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9" name="Google Shape;6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4" name="Google Shape;74;p1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78" name="Google Shape;7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7" name="Google Shape;87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8" name="Google Shape;8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3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1" name="Google Shape;91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311700" y="2695032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400"/>
              <a:buFont typeface="Open Sans"/>
              <a:buNone/>
              <a:defRPr>
                <a:solidFill>
                  <a:srgbClr val="97A9E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"/>
              <a:buNone/>
              <a:defRPr sz="1800">
                <a:solidFill>
                  <a:srgbClr val="97A9E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"/>
              <a:buNone/>
              <a:defRPr sz="1800">
                <a:solidFill>
                  <a:srgbClr val="97A9E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"/>
              <a:buNone/>
              <a:defRPr sz="1800">
                <a:solidFill>
                  <a:srgbClr val="97A9E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"/>
              <a:buNone/>
              <a:defRPr sz="1800">
                <a:solidFill>
                  <a:srgbClr val="97A9E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"/>
              <a:buNone/>
              <a:defRPr sz="1800">
                <a:solidFill>
                  <a:srgbClr val="97A9E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"/>
              <a:buNone/>
              <a:defRPr sz="1800">
                <a:solidFill>
                  <a:srgbClr val="97A9E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"/>
              <a:buNone/>
              <a:defRPr sz="1800">
                <a:solidFill>
                  <a:srgbClr val="97A9E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"/>
              <a:buNone/>
              <a:defRPr sz="1800">
                <a:solidFill>
                  <a:srgbClr val="97A9E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066" y="2178031"/>
            <a:ext cx="1787869" cy="39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EAEEFF"/>
              </a:buClr>
              <a:buSzPts val="3600"/>
              <a:buFont typeface="Open Sans Light"/>
              <a:buNone/>
              <a:defRPr sz="3600">
                <a:solidFill>
                  <a:srgbClr val="EAEE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97A9E7"/>
                </a:solidFill>
              </a:defRPr>
            </a:lvl1pPr>
            <a:lvl2pPr lvl="1" rtl="0">
              <a:buNone/>
              <a:defRPr>
                <a:solidFill>
                  <a:srgbClr val="97A9E7"/>
                </a:solidFill>
              </a:defRPr>
            </a:lvl2pPr>
            <a:lvl3pPr lvl="2" rtl="0">
              <a:buNone/>
              <a:defRPr>
                <a:solidFill>
                  <a:srgbClr val="97A9E7"/>
                </a:solidFill>
              </a:defRPr>
            </a:lvl3pPr>
            <a:lvl4pPr lvl="3" rtl="0">
              <a:buNone/>
              <a:defRPr>
                <a:solidFill>
                  <a:srgbClr val="97A9E7"/>
                </a:solidFill>
              </a:defRPr>
            </a:lvl4pPr>
            <a:lvl5pPr lvl="4" rtl="0">
              <a:buNone/>
              <a:defRPr>
                <a:solidFill>
                  <a:srgbClr val="97A9E7"/>
                </a:solidFill>
              </a:defRPr>
            </a:lvl5pPr>
            <a:lvl6pPr lvl="5" rtl="0">
              <a:buNone/>
              <a:defRPr>
                <a:solidFill>
                  <a:srgbClr val="97A9E7"/>
                </a:solidFill>
              </a:defRPr>
            </a:lvl6pPr>
            <a:lvl7pPr lvl="6" rtl="0">
              <a:buNone/>
              <a:defRPr>
                <a:solidFill>
                  <a:srgbClr val="97A9E7"/>
                </a:solidFill>
              </a:defRPr>
            </a:lvl7pPr>
            <a:lvl8pPr lvl="7" rtl="0">
              <a:buNone/>
              <a:defRPr>
                <a:solidFill>
                  <a:srgbClr val="97A9E7"/>
                </a:solidFill>
              </a:defRPr>
            </a:lvl8pPr>
            <a:lvl9pPr lvl="8" rtl="0">
              <a:buNone/>
              <a:defRPr>
                <a:solidFill>
                  <a:srgbClr val="97A9E7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/>
          <p:nvPr>
            <p:ph type="title"/>
          </p:nvPr>
        </p:nvSpPr>
        <p:spPr>
          <a:xfrm>
            <a:off x="311700" y="1782457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EAEEFF"/>
              </a:buClr>
              <a:buSzPts val="3600"/>
              <a:buFont typeface="Open Sans Light"/>
              <a:buNone/>
              <a:defRPr sz="3600">
                <a:solidFill>
                  <a:srgbClr val="EAEE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Open Sans Light"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97A9E7"/>
                </a:solidFill>
              </a:defRPr>
            </a:lvl1pPr>
            <a:lvl2pPr lvl="1" rtl="0">
              <a:buNone/>
              <a:defRPr>
                <a:solidFill>
                  <a:srgbClr val="97A9E7"/>
                </a:solidFill>
              </a:defRPr>
            </a:lvl2pPr>
            <a:lvl3pPr lvl="2" rtl="0">
              <a:buNone/>
              <a:defRPr>
                <a:solidFill>
                  <a:srgbClr val="97A9E7"/>
                </a:solidFill>
              </a:defRPr>
            </a:lvl3pPr>
            <a:lvl4pPr lvl="3" rtl="0">
              <a:buNone/>
              <a:defRPr>
                <a:solidFill>
                  <a:srgbClr val="97A9E7"/>
                </a:solidFill>
              </a:defRPr>
            </a:lvl4pPr>
            <a:lvl5pPr lvl="4" rtl="0">
              <a:buNone/>
              <a:defRPr>
                <a:solidFill>
                  <a:srgbClr val="97A9E7"/>
                </a:solidFill>
              </a:defRPr>
            </a:lvl5pPr>
            <a:lvl6pPr lvl="5" rtl="0">
              <a:buNone/>
              <a:defRPr>
                <a:solidFill>
                  <a:srgbClr val="97A9E7"/>
                </a:solidFill>
              </a:defRPr>
            </a:lvl6pPr>
            <a:lvl7pPr lvl="6" rtl="0">
              <a:buNone/>
              <a:defRPr>
                <a:solidFill>
                  <a:srgbClr val="97A9E7"/>
                </a:solidFill>
              </a:defRPr>
            </a:lvl7pPr>
            <a:lvl8pPr lvl="7" rtl="0">
              <a:buNone/>
              <a:defRPr>
                <a:solidFill>
                  <a:srgbClr val="97A9E7"/>
                </a:solidFill>
              </a:defRPr>
            </a:lvl8pPr>
            <a:lvl9pPr lvl="8" rtl="0">
              <a:buNone/>
              <a:defRPr>
                <a:solidFill>
                  <a:srgbClr val="97A9E7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2523707"/>
            <a:ext cx="6858000" cy="9601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311700" y="2580732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400"/>
              <a:buFont typeface="Open Sans Light"/>
              <a:buNone/>
              <a:defRPr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 Light"/>
              <a:buNone/>
              <a:defRPr sz="18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 Light"/>
              <a:buNone/>
              <a:defRPr sz="18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 Light"/>
              <a:buNone/>
              <a:defRPr sz="18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 Light"/>
              <a:buNone/>
              <a:defRPr sz="18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 Light"/>
              <a:buNone/>
              <a:defRPr sz="18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 Light"/>
              <a:buNone/>
              <a:defRPr sz="18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 Light"/>
              <a:buNone/>
              <a:defRPr sz="18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 Light"/>
              <a:buNone/>
              <a:defRPr sz="18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SECTION_HEADER_1_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97A9E7"/>
                </a:solidFill>
              </a:defRPr>
            </a:lvl1pPr>
            <a:lvl2pPr lvl="1" rtl="0">
              <a:buNone/>
              <a:defRPr>
                <a:solidFill>
                  <a:srgbClr val="97A9E7"/>
                </a:solidFill>
              </a:defRPr>
            </a:lvl2pPr>
            <a:lvl3pPr lvl="2" rtl="0">
              <a:buNone/>
              <a:defRPr>
                <a:solidFill>
                  <a:srgbClr val="97A9E7"/>
                </a:solidFill>
              </a:defRPr>
            </a:lvl3pPr>
            <a:lvl4pPr lvl="3" rtl="0">
              <a:buNone/>
              <a:defRPr>
                <a:solidFill>
                  <a:srgbClr val="97A9E7"/>
                </a:solidFill>
              </a:defRPr>
            </a:lvl4pPr>
            <a:lvl5pPr lvl="4" rtl="0">
              <a:buNone/>
              <a:defRPr>
                <a:solidFill>
                  <a:srgbClr val="97A9E7"/>
                </a:solidFill>
              </a:defRPr>
            </a:lvl5pPr>
            <a:lvl6pPr lvl="5" rtl="0">
              <a:buNone/>
              <a:defRPr>
                <a:solidFill>
                  <a:srgbClr val="97A9E7"/>
                </a:solidFill>
              </a:defRPr>
            </a:lvl6pPr>
            <a:lvl7pPr lvl="6" rtl="0">
              <a:buNone/>
              <a:defRPr>
                <a:solidFill>
                  <a:srgbClr val="97A9E7"/>
                </a:solidFill>
              </a:defRPr>
            </a:lvl7pPr>
            <a:lvl8pPr lvl="7" rtl="0">
              <a:buNone/>
              <a:defRPr>
                <a:solidFill>
                  <a:srgbClr val="97A9E7"/>
                </a:solidFill>
              </a:defRPr>
            </a:lvl8pPr>
            <a:lvl9pPr lvl="8" rtl="0">
              <a:buNone/>
              <a:defRPr>
                <a:solidFill>
                  <a:srgbClr val="97A9E7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94" y="2523707"/>
            <a:ext cx="6858000" cy="9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6609" y="4034119"/>
            <a:ext cx="1050769" cy="23126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/>
          <p:nvPr/>
        </p:nvSpPr>
        <p:spPr>
          <a:xfrm>
            <a:off x="2151594" y="2016975"/>
            <a:ext cx="48408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EEFF"/>
              </a:buClr>
              <a:buSzPts val="3600"/>
              <a:buFont typeface="Open Sans Light"/>
              <a:buNone/>
            </a:pPr>
            <a:r>
              <a:rPr lang="en" sz="3600">
                <a:solidFill>
                  <a:srgbClr val="EAEE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Thank You!</a:t>
            </a:r>
            <a:endParaRPr sz="3600">
              <a:solidFill>
                <a:srgbClr val="EAEE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" name="Google Shape;40;p6"/>
          <p:cNvSpPr txBox="1"/>
          <p:nvPr/>
        </p:nvSpPr>
        <p:spPr>
          <a:xfrm>
            <a:off x="2151594" y="2593471"/>
            <a:ext cx="48408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9E7"/>
              </a:buClr>
              <a:buSzPts val="1800"/>
              <a:buFont typeface="Open Sans Light"/>
              <a:buNone/>
            </a:pPr>
            <a:r>
              <a:rPr lang="en" sz="1800">
                <a:solidFill>
                  <a:srgbClr val="97A9E7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You’re welcome to contact us</a:t>
            </a:r>
            <a:endParaRPr sz="1800">
              <a:solidFill>
                <a:srgbClr val="97A9E7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41" name="Google Shape;41;p6"/>
          <p:cNvGrpSpPr/>
          <p:nvPr/>
        </p:nvGrpSpPr>
        <p:grpSpPr>
          <a:xfrm>
            <a:off x="3634994" y="3195792"/>
            <a:ext cx="1874013" cy="559737"/>
            <a:chOff x="3700538" y="3195792"/>
            <a:chExt cx="1874013" cy="559737"/>
          </a:xfrm>
        </p:grpSpPr>
        <p:grpSp>
          <p:nvGrpSpPr>
            <p:cNvPr id="42" name="Google Shape;42;p6"/>
            <p:cNvGrpSpPr/>
            <p:nvPr/>
          </p:nvGrpSpPr>
          <p:grpSpPr>
            <a:xfrm>
              <a:off x="3700538" y="3490629"/>
              <a:ext cx="1714413" cy="264900"/>
              <a:chOff x="3700538" y="3490629"/>
              <a:chExt cx="1714413" cy="264900"/>
            </a:xfrm>
          </p:grpSpPr>
          <p:sp>
            <p:nvSpPr>
              <p:cNvPr id="43" name="Google Shape;43;p6"/>
              <p:cNvSpPr txBox="1"/>
              <p:nvPr/>
            </p:nvSpPr>
            <p:spPr>
              <a:xfrm>
                <a:off x="3923651" y="3490629"/>
                <a:ext cx="1491300" cy="26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546EA6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@IntezerLabs</a:t>
                </a:r>
                <a:endParaRPr sz="1200">
                  <a:solidFill>
                    <a:srgbClr val="546EA6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pic>
            <p:nvPicPr>
              <p:cNvPr descr="icon1.png" id="44" name="Google Shape;44;p6"/>
              <p:cNvPicPr preferRelativeResize="0"/>
              <p:nvPr/>
            </p:nvPicPr>
            <p:blipFill rotWithShape="1">
              <a:blip r:embed="rId5">
                <a:alphaModFix amt="70000"/>
              </a:blip>
              <a:srcRect b="0" l="0" r="0" t="0"/>
              <a:stretch/>
            </p:blipFill>
            <p:spPr>
              <a:xfrm>
                <a:off x="3700538" y="3511491"/>
                <a:ext cx="223100" cy="223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" name="Google Shape;45;p6"/>
            <p:cNvGrpSpPr/>
            <p:nvPr/>
          </p:nvGrpSpPr>
          <p:grpSpPr>
            <a:xfrm>
              <a:off x="3700538" y="3195792"/>
              <a:ext cx="1874013" cy="264900"/>
              <a:chOff x="3700538" y="3195792"/>
              <a:chExt cx="1874013" cy="264900"/>
            </a:xfrm>
          </p:grpSpPr>
          <p:sp>
            <p:nvSpPr>
              <p:cNvPr id="46" name="Google Shape;46;p6"/>
              <p:cNvSpPr txBox="1"/>
              <p:nvPr/>
            </p:nvSpPr>
            <p:spPr>
              <a:xfrm>
                <a:off x="3923651" y="3195792"/>
                <a:ext cx="1650900" cy="26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546EA6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contact@intezer.com</a:t>
                </a:r>
                <a:endParaRPr sz="1200">
                  <a:solidFill>
                    <a:srgbClr val="546EA6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pic>
            <p:nvPicPr>
              <p:cNvPr descr="mail.png" id="47" name="Google Shape;47;p6"/>
              <p:cNvPicPr preferRelativeResize="0"/>
              <p:nvPr/>
            </p:nvPicPr>
            <p:blipFill rotWithShape="1">
              <a:blip r:embed="rId6">
                <a:alphaModFix amt="70000"/>
              </a:blip>
              <a:srcRect b="0" l="0" r="0" t="0"/>
              <a:stretch/>
            </p:blipFill>
            <p:spPr>
              <a:xfrm>
                <a:off x="3700538" y="3216692"/>
                <a:ext cx="223100" cy="223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Char char="●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Char char="○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175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Char char="■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Char char="●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Char char="○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75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Char char="■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75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Char char="●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75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Char char="○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75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Char char="■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Char char="●"/>
              <a:defRPr sz="14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○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■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○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■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●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○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■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blank">
  <p:cSld name="CUSTOM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2.jpg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6.xml"/><Relationship Id="rId6" Type="http://schemas.openxmlformats.org/officeDocument/2006/relationships/slideLayout" Target="../slideLayouts/slideLayout3.xml"/><Relationship Id="rId1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;p1"/>
            <p:cNvSpPr/>
            <p:nvPr/>
          </p:nvSpPr>
          <p:spPr>
            <a:xfrm>
              <a:off x="2" y="6392286"/>
              <a:ext cx="7716600" cy="465600"/>
            </a:xfrm>
            <a:prstGeom prst="rect">
              <a:avLst/>
            </a:prstGeom>
            <a:gradFill>
              <a:gsLst>
                <a:gs pos="0">
                  <a:srgbClr val="EDF0FF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A1B2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line2.png" id="9" name="Google Shape;9;p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6315278"/>
              <a:ext cx="12191999" cy="158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0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3727" y="6517320"/>
              <a:ext cx="940703" cy="2119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11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E1BFF"/>
              </a:buClr>
              <a:buSzPts val="2800"/>
              <a:buFont typeface="Open Sans Light"/>
              <a:buNone/>
              <a:defRPr sz="2800">
                <a:solidFill>
                  <a:srgbClr val="3E1B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E1BFF"/>
              </a:buClr>
              <a:buSzPts val="2800"/>
              <a:buFont typeface="Open Sans Light"/>
              <a:buNone/>
              <a:defRPr sz="2800">
                <a:solidFill>
                  <a:srgbClr val="3E1B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E1BFF"/>
              </a:buClr>
              <a:buSzPts val="2800"/>
              <a:buFont typeface="Open Sans Light"/>
              <a:buNone/>
              <a:defRPr sz="2800">
                <a:solidFill>
                  <a:srgbClr val="3E1B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E1BFF"/>
              </a:buClr>
              <a:buSzPts val="2800"/>
              <a:buFont typeface="Open Sans Light"/>
              <a:buNone/>
              <a:defRPr sz="2800">
                <a:solidFill>
                  <a:srgbClr val="3E1B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E1BFF"/>
              </a:buClr>
              <a:buSzPts val="2800"/>
              <a:buFont typeface="Open Sans Light"/>
              <a:buNone/>
              <a:defRPr sz="2800">
                <a:solidFill>
                  <a:srgbClr val="3E1B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E1BFF"/>
              </a:buClr>
              <a:buSzPts val="2800"/>
              <a:buFont typeface="Open Sans Light"/>
              <a:buNone/>
              <a:defRPr sz="2800">
                <a:solidFill>
                  <a:srgbClr val="3E1B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E1BFF"/>
              </a:buClr>
              <a:buSzPts val="2800"/>
              <a:buFont typeface="Open Sans Light"/>
              <a:buNone/>
              <a:defRPr sz="2800">
                <a:solidFill>
                  <a:srgbClr val="3E1B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E1BFF"/>
              </a:buClr>
              <a:buSzPts val="2800"/>
              <a:buFont typeface="Open Sans Light"/>
              <a:buNone/>
              <a:defRPr sz="2800">
                <a:solidFill>
                  <a:srgbClr val="3E1B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E1BFF"/>
              </a:buClr>
              <a:buSzPts val="2800"/>
              <a:buFont typeface="Open Sans Light"/>
              <a:buNone/>
              <a:defRPr sz="2800">
                <a:solidFill>
                  <a:srgbClr val="3E1B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 Light"/>
              <a:buChar char="●"/>
              <a:defRPr sz="1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○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■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●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○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■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●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○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 Light"/>
              <a:buChar char="■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png"/><Relationship Id="rId4" Type="http://schemas.openxmlformats.org/officeDocument/2006/relationships/image" Target="../media/image64.png"/><Relationship Id="rId5" Type="http://schemas.openxmlformats.org/officeDocument/2006/relationships/hyperlink" Target="https://github.com/stephenfewer/ReflectiveDLLInjection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png"/><Relationship Id="rId4" Type="http://schemas.openxmlformats.org/officeDocument/2006/relationships/image" Target="../media/image8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png"/><Relationship Id="rId4" Type="http://schemas.openxmlformats.org/officeDocument/2006/relationships/image" Target="../media/image7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3.png"/><Relationship Id="rId4" Type="http://schemas.openxmlformats.org/officeDocument/2006/relationships/hyperlink" Target="https://github.com/intezer/vs-autocompiler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intezer.com/ost-map/" TargetMode="External"/><Relationship Id="rId4" Type="http://schemas.openxmlformats.org/officeDocument/2006/relationships/image" Target="../media/image6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paul@intezer.com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0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png"/><Relationship Id="rId4" Type="http://schemas.openxmlformats.org/officeDocument/2006/relationships/image" Target="../media/image81.png"/><Relationship Id="rId5" Type="http://schemas.openxmlformats.org/officeDocument/2006/relationships/hyperlink" Target="https://github.com/intezer/ost-map/tree/master/yara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6.png"/><Relationship Id="rId4" Type="http://schemas.openxmlformats.org/officeDocument/2006/relationships/image" Target="../media/image79.png"/><Relationship Id="rId5" Type="http://schemas.openxmlformats.org/officeDocument/2006/relationships/image" Target="../media/image85.png"/><Relationship Id="rId6" Type="http://schemas.openxmlformats.org/officeDocument/2006/relationships/image" Target="../media/image77.png"/><Relationship Id="rId7" Type="http://schemas.openxmlformats.org/officeDocument/2006/relationships/hyperlink" Target="https://github.com/dismantl/ImprovedReflectiveDLLInjection" TargetMode="External"/><Relationship Id="rId8" Type="http://schemas.openxmlformats.org/officeDocument/2006/relationships/hyperlink" Target="https://github.com/fancycode/MemoryModule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84.png"/><Relationship Id="rId6" Type="http://schemas.openxmlformats.org/officeDocument/2006/relationships/hyperlink" Target="https://www.intezer.com/blog/research/turning-open-source-against-malware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2.png"/><Relationship Id="rId4" Type="http://schemas.openxmlformats.org/officeDocument/2006/relationships/image" Target="../media/image8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intezer.com/ost-map/" TargetMode="External"/><Relationship Id="rId4" Type="http://schemas.openxmlformats.org/officeDocument/2006/relationships/hyperlink" Target="https://github.com/intezer/ost-map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22.png"/><Relationship Id="rId22" Type="http://schemas.openxmlformats.org/officeDocument/2006/relationships/image" Target="../media/image39.png"/><Relationship Id="rId21" Type="http://schemas.openxmlformats.org/officeDocument/2006/relationships/image" Target="../media/image26.png"/><Relationship Id="rId24" Type="http://schemas.openxmlformats.org/officeDocument/2006/relationships/image" Target="../media/image30.png"/><Relationship Id="rId23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26" Type="http://schemas.openxmlformats.org/officeDocument/2006/relationships/image" Target="../media/image37.png"/><Relationship Id="rId25" Type="http://schemas.openxmlformats.org/officeDocument/2006/relationships/image" Target="../media/image28.png"/><Relationship Id="rId28" Type="http://schemas.openxmlformats.org/officeDocument/2006/relationships/image" Target="../media/image90.png"/><Relationship Id="rId27" Type="http://schemas.openxmlformats.org/officeDocument/2006/relationships/image" Target="../media/image31.png"/><Relationship Id="rId5" Type="http://schemas.openxmlformats.org/officeDocument/2006/relationships/image" Target="../media/image8.png"/><Relationship Id="rId6" Type="http://schemas.openxmlformats.org/officeDocument/2006/relationships/image" Target="../media/image13.png"/><Relationship Id="rId29" Type="http://schemas.openxmlformats.org/officeDocument/2006/relationships/image" Target="../media/image38.png"/><Relationship Id="rId7" Type="http://schemas.openxmlformats.org/officeDocument/2006/relationships/image" Target="../media/image29.png"/><Relationship Id="rId8" Type="http://schemas.openxmlformats.org/officeDocument/2006/relationships/image" Target="../media/image17.png"/><Relationship Id="rId31" Type="http://schemas.openxmlformats.org/officeDocument/2006/relationships/image" Target="../media/image41.png"/><Relationship Id="rId30" Type="http://schemas.openxmlformats.org/officeDocument/2006/relationships/image" Target="../media/image34.png"/><Relationship Id="rId11" Type="http://schemas.openxmlformats.org/officeDocument/2006/relationships/image" Target="../media/image18.png"/><Relationship Id="rId10" Type="http://schemas.openxmlformats.org/officeDocument/2006/relationships/image" Target="../media/image16.png"/><Relationship Id="rId32" Type="http://schemas.openxmlformats.org/officeDocument/2006/relationships/image" Target="../media/image35.png"/><Relationship Id="rId13" Type="http://schemas.openxmlformats.org/officeDocument/2006/relationships/image" Target="../media/image27.png"/><Relationship Id="rId12" Type="http://schemas.openxmlformats.org/officeDocument/2006/relationships/image" Target="../media/image19.png"/><Relationship Id="rId15" Type="http://schemas.openxmlformats.org/officeDocument/2006/relationships/image" Target="../media/image21.png"/><Relationship Id="rId14" Type="http://schemas.openxmlformats.org/officeDocument/2006/relationships/image" Target="../media/image23.png"/><Relationship Id="rId17" Type="http://schemas.openxmlformats.org/officeDocument/2006/relationships/image" Target="../media/image24.png"/><Relationship Id="rId16" Type="http://schemas.openxmlformats.org/officeDocument/2006/relationships/image" Target="../media/image25.png"/><Relationship Id="rId19" Type="http://schemas.openxmlformats.org/officeDocument/2006/relationships/image" Target="../media/image59.png"/><Relationship Id="rId1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22.png"/><Relationship Id="rId22" Type="http://schemas.openxmlformats.org/officeDocument/2006/relationships/image" Target="../media/image39.png"/><Relationship Id="rId21" Type="http://schemas.openxmlformats.org/officeDocument/2006/relationships/image" Target="../media/image26.png"/><Relationship Id="rId24" Type="http://schemas.openxmlformats.org/officeDocument/2006/relationships/image" Target="../media/image30.png"/><Relationship Id="rId23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26" Type="http://schemas.openxmlformats.org/officeDocument/2006/relationships/image" Target="../media/image37.png"/><Relationship Id="rId25" Type="http://schemas.openxmlformats.org/officeDocument/2006/relationships/image" Target="../media/image28.png"/><Relationship Id="rId28" Type="http://schemas.openxmlformats.org/officeDocument/2006/relationships/image" Target="../media/image90.png"/><Relationship Id="rId27" Type="http://schemas.openxmlformats.org/officeDocument/2006/relationships/image" Target="../media/image31.png"/><Relationship Id="rId5" Type="http://schemas.openxmlformats.org/officeDocument/2006/relationships/image" Target="../media/image8.png"/><Relationship Id="rId6" Type="http://schemas.openxmlformats.org/officeDocument/2006/relationships/image" Target="../media/image13.png"/><Relationship Id="rId29" Type="http://schemas.openxmlformats.org/officeDocument/2006/relationships/image" Target="../media/image38.png"/><Relationship Id="rId7" Type="http://schemas.openxmlformats.org/officeDocument/2006/relationships/image" Target="../media/image29.png"/><Relationship Id="rId8" Type="http://schemas.openxmlformats.org/officeDocument/2006/relationships/image" Target="../media/image17.png"/><Relationship Id="rId31" Type="http://schemas.openxmlformats.org/officeDocument/2006/relationships/image" Target="../media/image41.png"/><Relationship Id="rId30" Type="http://schemas.openxmlformats.org/officeDocument/2006/relationships/image" Target="../media/image34.png"/><Relationship Id="rId11" Type="http://schemas.openxmlformats.org/officeDocument/2006/relationships/image" Target="../media/image18.png"/><Relationship Id="rId33" Type="http://schemas.openxmlformats.org/officeDocument/2006/relationships/image" Target="../media/image56.png"/><Relationship Id="rId10" Type="http://schemas.openxmlformats.org/officeDocument/2006/relationships/image" Target="../media/image16.png"/><Relationship Id="rId32" Type="http://schemas.openxmlformats.org/officeDocument/2006/relationships/image" Target="../media/image35.png"/><Relationship Id="rId13" Type="http://schemas.openxmlformats.org/officeDocument/2006/relationships/image" Target="../media/image27.png"/><Relationship Id="rId35" Type="http://schemas.openxmlformats.org/officeDocument/2006/relationships/image" Target="../media/image40.png"/><Relationship Id="rId12" Type="http://schemas.openxmlformats.org/officeDocument/2006/relationships/image" Target="../media/image19.png"/><Relationship Id="rId34" Type="http://schemas.openxmlformats.org/officeDocument/2006/relationships/image" Target="../media/image43.png"/><Relationship Id="rId15" Type="http://schemas.openxmlformats.org/officeDocument/2006/relationships/image" Target="../media/image21.png"/><Relationship Id="rId14" Type="http://schemas.openxmlformats.org/officeDocument/2006/relationships/image" Target="../media/image23.png"/><Relationship Id="rId17" Type="http://schemas.openxmlformats.org/officeDocument/2006/relationships/image" Target="../media/image24.png"/><Relationship Id="rId16" Type="http://schemas.openxmlformats.org/officeDocument/2006/relationships/image" Target="../media/image25.png"/><Relationship Id="rId19" Type="http://schemas.openxmlformats.org/officeDocument/2006/relationships/image" Target="../media/image59.png"/><Relationship Id="rId18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ctrTitle"/>
          </p:nvPr>
        </p:nvSpPr>
        <p:spPr>
          <a:xfrm>
            <a:off x="311700" y="744575"/>
            <a:ext cx="8520600" cy="119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Advanced Pasta Threat</a:t>
            </a:r>
            <a:endParaRPr/>
          </a:p>
        </p:txBody>
      </p:sp>
      <p:sp>
        <p:nvSpPr>
          <p:cNvPr id="98" name="Google Shape;98;p19"/>
          <p:cNvSpPr txBox="1"/>
          <p:nvPr>
            <p:ph idx="1" type="subTitle"/>
          </p:nvPr>
        </p:nvSpPr>
        <p:spPr>
          <a:xfrm>
            <a:off x="311700" y="1936175"/>
            <a:ext cx="8520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Mapping threat actor usage of open source Offensive Security Tools</a:t>
            </a:r>
            <a:endParaRPr/>
          </a:p>
        </p:txBody>
      </p:sp>
      <p:sp>
        <p:nvSpPr>
          <p:cNvPr id="99" name="Google Shape;99;p19"/>
          <p:cNvSpPr txBox="1"/>
          <p:nvPr/>
        </p:nvSpPr>
        <p:spPr>
          <a:xfrm>
            <a:off x="2684250" y="2728775"/>
            <a:ext cx="37755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Paul Litvak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the free publication of OSTs good for security</a:t>
            </a:r>
            <a:r>
              <a:rPr lang="en"/>
              <a:t>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lack data</a:t>
            </a:r>
            <a:endParaRPr/>
          </a:p>
        </p:txBody>
      </p:sp>
      <p:sp>
        <p:nvSpPr>
          <p:cNvPr id="231" name="Google Shape;231;p29"/>
          <p:cNvSpPr txBox="1"/>
          <p:nvPr>
            <p:ph idx="1" type="body"/>
          </p:nvPr>
        </p:nvSpPr>
        <p:spPr>
          <a:xfrm>
            <a:off x="311700" y="1429025"/>
            <a:ext cx="85206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How many researchers were aided by free OSTs and how?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2" name="Google Shape;232;p29"/>
          <p:cNvSpPr txBox="1"/>
          <p:nvPr>
            <p:ph idx="1" type="body"/>
          </p:nvPr>
        </p:nvSpPr>
        <p:spPr>
          <a:xfrm>
            <a:off x="311700" y="3003650"/>
            <a:ext cx="85206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How would these points change if the way OSTs are published would look different?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3" name="Google Shape;233;p29"/>
          <p:cNvSpPr txBox="1"/>
          <p:nvPr>
            <p:ph idx="1" type="body"/>
          </p:nvPr>
        </p:nvSpPr>
        <p:spPr>
          <a:xfrm>
            <a:off x="311700" y="2237325"/>
            <a:ext cx="85206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Little visibility on OST libraries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4" name="Google Shape;234;p29"/>
          <p:cNvSpPr txBox="1"/>
          <p:nvPr>
            <p:ph idx="1" type="body"/>
          </p:nvPr>
        </p:nvSpPr>
        <p:spPr>
          <a:xfrm>
            <a:off x="311700" y="1826013"/>
            <a:ext cx="85206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OST usage info is spread throughout hundreds of articles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5" name="Google Shape;235;p29"/>
          <p:cNvSpPr txBox="1"/>
          <p:nvPr>
            <p:ph idx="1" type="body"/>
          </p:nvPr>
        </p:nvSpPr>
        <p:spPr>
          <a:xfrm>
            <a:off x="311700" y="1017725"/>
            <a:ext cx="85206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How useful are OSTs to threat actors?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OSTs incorporated?</a:t>
            </a:r>
            <a:endParaRPr/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088" y="1253525"/>
            <a:ext cx="6425824" cy="263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Lazy/Inept Copy Paster</a:t>
            </a:r>
            <a:endParaRPr/>
          </a:p>
        </p:txBody>
      </p:sp>
      <p:pic>
        <p:nvPicPr>
          <p:cNvPr id="247" name="Google Shape;2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725" y="1017725"/>
            <a:ext cx="4074550" cy="377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Lazy/Inept Copy Paster</a:t>
            </a:r>
            <a:endParaRPr/>
          </a:p>
        </p:txBody>
      </p:sp>
      <p:pic>
        <p:nvPicPr>
          <p:cNvPr id="253" name="Google Shape;2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175" y="1017725"/>
            <a:ext cx="4381050" cy="24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2"/>
          <p:cNvSpPr txBox="1"/>
          <p:nvPr/>
        </p:nvSpPr>
        <p:spPr>
          <a:xfrm>
            <a:off x="311700" y="1017724"/>
            <a:ext cx="4764600" cy="11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Custom tools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Plug-and-Play code (used like an API)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Forgets to remove incriminating strings/artifacts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Sometimes doesn’t make sense</a:t>
            </a:r>
            <a:endParaRPr/>
          </a:p>
        </p:txBody>
      </p:sp>
      <p:pic>
        <p:nvPicPr>
          <p:cNvPr id="255" name="Google Shape;25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201825"/>
            <a:ext cx="3988382" cy="25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Lazy/Inept Copy Paster</a:t>
            </a:r>
            <a:endParaRPr/>
          </a:p>
        </p:txBody>
      </p:sp>
      <p:pic>
        <p:nvPicPr>
          <p:cNvPr id="261" name="Google Shape;2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350" y="2843375"/>
            <a:ext cx="4837300" cy="14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3"/>
          <p:cNvSpPr txBox="1"/>
          <p:nvPr/>
        </p:nvSpPr>
        <p:spPr>
          <a:xfrm>
            <a:off x="311700" y="4203950"/>
            <a:ext cx="45627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Both Trickbot and Lazarus soon removed strings, however they still use the library</a:t>
            </a:r>
            <a:endParaRPr/>
          </a:p>
        </p:txBody>
      </p:sp>
      <p:pic>
        <p:nvPicPr>
          <p:cNvPr id="263" name="Google Shape;26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873" y="1017725"/>
            <a:ext cx="5198251" cy="182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Lazy/Inept Copy Paster</a:t>
            </a:r>
            <a:endParaRPr/>
          </a:p>
        </p:txBody>
      </p:sp>
      <p:pic>
        <p:nvPicPr>
          <p:cNvPr id="269" name="Google Shape;26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1700" y="3044238"/>
            <a:ext cx="4600575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6875" y="1490213"/>
            <a:ext cx="5610225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4"/>
          <p:cNvSpPr txBox="1"/>
          <p:nvPr>
            <p:ph type="title"/>
          </p:nvPr>
        </p:nvSpPr>
        <p:spPr>
          <a:xfrm>
            <a:off x="311700" y="1017725"/>
            <a:ext cx="2115600" cy="4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E1BFF"/>
                </a:solidFill>
              </a:rPr>
              <a:t>GandCrab</a:t>
            </a:r>
            <a:endParaRPr sz="1800">
              <a:solidFill>
                <a:srgbClr val="3E1BFF"/>
              </a:solidFill>
            </a:endParaRPr>
          </a:p>
        </p:txBody>
      </p:sp>
      <p:sp>
        <p:nvSpPr>
          <p:cNvPr id="272" name="Google Shape;272;p34"/>
          <p:cNvSpPr txBox="1"/>
          <p:nvPr/>
        </p:nvSpPr>
        <p:spPr>
          <a:xfrm>
            <a:off x="311700" y="4177713"/>
            <a:ext cx="4635000" cy="4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https://github.com/stephenfewer/ReflectiveDLLInjection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Sophisticated Plagiarism</a:t>
            </a:r>
            <a:endParaRPr/>
          </a:p>
        </p:txBody>
      </p:sp>
      <p:pic>
        <p:nvPicPr>
          <p:cNvPr id="278" name="Google Shape;2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513" y="1556310"/>
            <a:ext cx="6904975" cy="203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Sophisticated P</a:t>
            </a:r>
            <a:r>
              <a:rPr lang="en"/>
              <a:t>lagiarism</a:t>
            </a:r>
            <a:endParaRPr/>
          </a:p>
        </p:txBody>
      </p:sp>
      <p:pic>
        <p:nvPicPr>
          <p:cNvPr id="284" name="Google Shape;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650" y="2198939"/>
            <a:ext cx="5375439" cy="2297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2220" y="2488534"/>
            <a:ext cx="3688279" cy="214544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6"/>
          <p:cNvSpPr txBox="1"/>
          <p:nvPr>
            <p:ph type="title"/>
          </p:nvPr>
        </p:nvSpPr>
        <p:spPr>
          <a:xfrm>
            <a:off x="575650" y="1731575"/>
            <a:ext cx="35811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Carbanak - C++ (source leak)</a:t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287" name="Google Shape;287;p36"/>
          <p:cNvSpPr txBox="1"/>
          <p:nvPr>
            <p:ph type="title"/>
          </p:nvPr>
        </p:nvSpPr>
        <p:spPr>
          <a:xfrm>
            <a:off x="4712226" y="1796075"/>
            <a:ext cx="1590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0D810"/>
                </a:solidFill>
              </a:rPr>
              <a:t>TinyMet - C</a:t>
            </a:r>
            <a:endParaRPr sz="2000">
              <a:solidFill>
                <a:srgbClr val="10D810"/>
              </a:solidFill>
            </a:endParaRPr>
          </a:p>
        </p:txBody>
      </p:sp>
      <p:sp>
        <p:nvSpPr>
          <p:cNvPr id="288" name="Google Shape;288;p36"/>
          <p:cNvSpPr txBox="1"/>
          <p:nvPr/>
        </p:nvSpPr>
        <p:spPr>
          <a:xfrm>
            <a:off x="311700" y="1017725"/>
            <a:ext cx="4851900" cy="8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Rewritten tools, or customized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Deep understanding of the tool and its protocols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Hard to detect reuse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Framework / Tool Users</a:t>
            </a:r>
            <a:endParaRPr/>
          </a:p>
        </p:txBody>
      </p:sp>
      <p:pic>
        <p:nvPicPr>
          <p:cNvPr id="294" name="Google Shape;2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5213" y="1017725"/>
            <a:ext cx="4773575" cy="369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07300"/>
            <a:ext cx="8520600" cy="14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Introduction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How OST adoption looks like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</a:t>
            </a:r>
            <a:r>
              <a:rPr lang="en"/>
              <a:t>OST Map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Turning Open Source against threat actors</a:t>
            </a:r>
            <a:endParaRPr/>
          </a:p>
        </p:txBody>
      </p:sp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Framework / Tool Users</a:t>
            </a:r>
            <a:endParaRPr/>
          </a:p>
        </p:txBody>
      </p:sp>
      <p:pic>
        <p:nvPicPr>
          <p:cNvPr id="300" name="Google Shape;3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850" y="1017725"/>
            <a:ext cx="5882751" cy="35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8"/>
          <p:cNvSpPr txBox="1"/>
          <p:nvPr/>
        </p:nvSpPr>
        <p:spPr>
          <a:xfrm>
            <a:off x="311700" y="960600"/>
            <a:ext cx="3172200" cy="14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Usually used as-is, 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but easily customized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Fast iteration of tools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Difficult on attribution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Can be close source (CobaltStrike)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all reuse is “OST”</a:t>
            </a:r>
            <a:endParaRPr/>
          </a:p>
        </p:txBody>
      </p:sp>
      <p:pic>
        <p:nvPicPr>
          <p:cNvPr id="307" name="Google Shape;30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200" y="1017725"/>
            <a:ext cx="5746049" cy="11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8125" y="2123722"/>
            <a:ext cx="4117344" cy="2534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all reuse is “OST”</a:t>
            </a:r>
            <a:endParaRPr/>
          </a:p>
        </p:txBody>
      </p:sp>
      <p:pic>
        <p:nvPicPr>
          <p:cNvPr id="314" name="Google Shape;3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1775" y="1017725"/>
            <a:ext cx="4450151" cy="378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Mapping the connections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The Connections</a:t>
            </a:r>
            <a:endParaRPr/>
          </a:p>
        </p:txBody>
      </p:sp>
      <p:sp>
        <p:nvSpPr>
          <p:cNvPr id="325" name="Google Shape;325;p42"/>
          <p:cNvSpPr txBox="1"/>
          <p:nvPr>
            <p:ph idx="1" type="body"/>
          </p:nvPr>
        </p:nvSpPr>
        <p:spPr>
          <a:xfrm>
            <a:off x="311700" y="1017725"/>
            <a:ext cx="8520600" cy="7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Find library strings for signatures?</a:t>
            </a:r>
            <a:endParaRPr/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-&gt; Actors remove </a:t>
            </a:r>
            <a:r>
              <a:rPr lang="en"/>
              <a:t>library</a:t>
            </a:r>
            <a:r>
              <a:rPr lang="en"/>
              <a:t> strings (sooner or later)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6" name="Google Shape;326;p42"/>
          <p:cNvSpPr txBox="1"/>
          <p:nvPr/>
        </p:nvSpPr>
        <p:spPr>
          <a:xfrm>
            <a:off x="311700" y="1735325"/>
            <a:ext cx="46899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Find unique constants/artifacts in each library?</a:t>
            </a: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		-&gt; Unscalable</a:t>
            </a:r>
            <a:endParaRPr/>
          </a:p>
        </p:txBody>
      </p:sp>
      <p:sp>
        <p:nvSpPr>
          <p:cNvPr id="327" name="Google Shape;327;p42"/>
          <p:cNvSpPr txBox="1"/>
          <p:nvPr/>
        </p:nvSpPr>
        <p:spPr>
          <a:xfrm>
            <a:off x="311700" y="2452925"/>
            <a:ext cx="4306200" cy="10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Code Reuse Engine?</a:t>
            </a: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		-&gt; Code varies between compilers/flags</a:t>
            </a: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		-&gt; Code varies through time</a:t>
            </a: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 Variety</a:t>
            </a:r>
            <a:endParaRPr/>
          </a:p>
        </p:txBody>
      </p:sp>
      <p:pic>
        <p:nvPicPr>
          <p:cNvPr id="333" name="Google Shape;33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3576825" cy="377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63525"/>
            <a:ext cx="40957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Compiler </a:t>
            </a:r>
            <a:r>
              <a:rPr lang="en"/>
              <a:t>Pipeline</a:t>
            </a:r>
            <a:endParaRPr/>
          </a:p>
        </p:txBody>
      </p:sp>
      <p:pic>
        <p:nvPicPr>
          <p:cNvPr id="340" name="Google Shape;34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550" y="1200025"/>
            <a:ext cx="7200900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4"/>
          <p:cNvSpPr txBox="1"/>
          <p:nvPr/>
        </p:nvSpPr>
        <p:spPr>
          <a:xfrm>
            <a:off x="971550" y="3667000"/>
            <a:ext cx="35364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https://github.com/intezer/vs-autocompiler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OST Map</a:t>
            </a:r>
            <a:endParaRPr/>
          </a:p>
        </p:txBody>
      </p:sp>
      <p:sp>
        <p:nvSpPr>
          <p:cNvPr id="347" name="Google Shape;347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80 libraries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29 non-native tools (Powershell, Java, Python)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6"/>
          <p:cNvSpPr txBox="1"/>
          <p:nvPr/>
        </p:nvSpPr>
        <p:spPr>
          <a:xfrm>
            <a:off x="2659125" y="4142400"/>
            <a:ext cx="4306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https://www.intezer.com/ost-map/</a:t>
            </a:r>
            <a:endParaRPr>
              <a:solidFill>
                <a:srgbClr val="3E1BFF"/>
              </a:solidFill>
            </a:endParaRPr>
          </a:p>
        </p:txBody>
      </p:sp>
      <p:pic>
        <p:nvPicPr>
          <p:cNvPr id="353" name="Google Shape;35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387" y="372075"/>
            <a:ext cx="8483226" cy="377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359" name="Google Shape;35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2975" y="1983825"/>
            <a:ext cx="5278049" cy="2799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7"/>
          <p:cNvSpPr txBox="1"/>
          <p:nvPr/>
        </p:nvSpPr>
        <p:spPr>
          <a:xfrm>
            <a:off x="311700" y="1017725"/>
            <a:ext cx="7176900" cy="1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 centralized location to display threat actor open source adoption</a:t>
            </a: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Hundreds of connections</a:t>
            </a: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</a:pPr>
            <a:r>
              <a:rPr lang="en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Most Memory Injection library connections were undocumented/unknown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</a:t>
            </a:r>
            <a:endParaRPr/>
          </a:p>
        </p:txBody>
      </p:sp>
      <p:sp>
        <p:nvSpPr>
          <p:cNvPr id="111" name="Google Shape;111;p21"/>
          <p:cNvSpPr txBox="1"/>
          <p:nvPr/>
        </p:nvSpPr>
        <p:spPr>
          <a:xfrm>
            <a:off x="2743700" y="3693150"/>
            <a:ext cx="4306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457550" y="1152475"/>
            <a:ext cx="430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paul@intezer.com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//     @polarply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Security Researcher at Intezer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Specializes in Linux malware, discovered: EvilGnome, Kaiji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Built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OSTs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4775" y="1239425"/>
            <a:ext cx="266100" cy="2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3975" y="1152475"/>
            <a:ext cx="2582793" cy="237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pic>
        <p:nvPicPr>
          <p:cNvPr id="366" name="Google Shape;36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550" y="1017725"/>
            <a:ext cx="4456877" cy="358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pic>
        <p:nvPicPr>
          <p:cNvPr id="372" name="Google Shape;3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800" y="2671950"/>
            <a:ext cx="5498001" cy="201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5288" y="922450"/>
            <a:ext cx="4333426" cy="16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1675" y="2671947"/>
            <a:ext cx="1887775" cy="201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7700" y="2671950"/>
            <a:ext cx="1213100" cy="20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Turning Open Source Against Threat Actors</a:t>
            </a:r>
            <a:endParaRPr/>
          </a:p>
        </p:txBody>
      </p:sp>
      <p:pic>
        <p:nvPicPr>
          <p:cNvPr id="381" name="Google Shape;38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5725" y="1360625"/>
            <a:ext cx="4636651" cy="297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0"/>
          <p:cNvSpPr txBox="1"/>
          <p:nvPr>
            <p:ph type="title"/>
          </p:nvPr>
        </p:nvSpPr>
        <p:spPr>
          <a:xfrm>
            <a:off x="311700" y="1017725"/>
            <a:ext cx="3523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E1BFF"/>
                </a:solidFill>
              </a:rPr>
              <a:t>https://github.com/fancycode/MemoryModule</a:t>
            </a:r>
            <a:endParaRPr sz="1200">
              <a:solidFill>
                <a:srgbClr val="3E1BFF"/>
              </a:solidFill>
            </a:endParaRPr>
          </a:p>
        </p:txBody>
      </p:sp>
      <p:sp>
        <p:nvSpPr>
          <p:cNvPr id="383" name="Google Shape;383;p50"/>
          <p:cNvSpPr txBox="1"/>
          <p:nvPr/>
        </p:nvSpPr>
        <p:spPr>
          <a:xfrm>
            <a:off x="311700" y="1566425"/>
            <a:ext cx="4306200" cy="1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Consistent code:</a:t>
            </a:r>
            <a:br>
              <a:rPr lang="en"/>
            </a:br>
            <a:r>
              <a:rPr lang="en"/>
              <a:t>	mov eax, IMAGE_DOS_SIGNATURE (“MZ”)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r>
              <a:rPr lang="en"/>
              <a:t>ov ecx, 0xC1h</a:t>
            </a:r>
            <a:br>
              <a:rPr lang="en"/>
            </a:br>
            <a:r>
              <a:rPr lang="en"/>
              <a:t>c</a:t>
            </a:r>
            <a:r>
              <a:rPr lang="en"/>
              <a:t>all cs:SetLastError</a:t>
            </a:r>
            <a:endParaRPr/>
          </a:p>
        </p:txBody>
      </p:sp>
      <p:sp>
        <p:nvSpPr>
          <p:cNvPr id="384" name="Google Shape;384;p50"/>
          <p:cNvSpPr txBox="1"/>
          <p:nvPr/>
        </p:nvSpPr>
        <p:spPr>
          <a:xfrm>
            <a:off x="311700" y="3075775"/>
            <a:ext cx="4306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How do we use this?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Automatic Library Signature Generation</a:t>
            </a:r>
            <a:endParaRPr/>
          </a:p>
        </p:txBody>
      </p:sp>
      <p:pic>
        <p:nvPicPr>
          <p:cNvPr id="390" name="Google Shape;39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3563" y="1347788"/>
            <a:ext cx="5476875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0400" y="1973650"/>
            <a:ext cx="2496200" cy="204844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1"/>
          <p:cNvSpPr txBox="1"/>
          <p:nvPr>
            <p:ph type="title"/>
          </p:nvPr>
        </p:nvSpPr>
        <p:spPr>
          <a:xfrm>
            <a:off x="1119100" y="1904850"/>
            <a:ext cx="2387100" cy="3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34343"/>
                </a:solidFill>
              </a:rPr>
              <a:t>https://github.com/fancycode/MemoryModule</a:t>
            </a:r>
            <a:endParaRPr sz="800">
              <a:solidFill>
                <a:srgbClr val="434343"/>
              </a:solidFill>
            </a:endParaRPr>
          </a:p>
        </p:txBody>
      </p:sp>
      <p:sp>
        <p:nvSpPr>
          <p:cNvPr id="393" name="Google Shape;393;p51"/>
          <p:cNvSpPr txBox="1"/>
          <p:nvPr/>
        </p:nvSpPr>
        <p:spPr>
          <a:xfrm>
            <a:off x="2418913" y="4125800"/>
            <a:ext cx="4306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https://github.com/intezer/ost-map/tree/master/yara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399" name="Google Shape;39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6713" y="1364050"/>
            <a:ext cx="4577625" cy="13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5113" y="1363500"/>
            <a:ext cx="141922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3188" y="3048369"/>
            <a:ext cx="4577607" cy="141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6063" y="3130550"/>
            <a:ext cx="1457325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2"/>
          <p:cNvSpPr txBox="1"/>
          <p:nvPr/>
        </p:nvSpPr>
        <p:spPr>
          <a:xfrm>
            <a:off x="2137500" y="1017725"/>
            <a:ext cx="48690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https://github.com/dismantl/ImprovedReflectiveDLLInjection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52"/>
          <p:cNvSpPr txBox="1"/>
          <p:nvPr/>
        </p:nvSpPr>
        <p:spPr>
          <a:xfrm>
            <a:off x="2137500" y="2733050"/>
            <a:ext cx="60258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https://github.com/fancycode/MemoryModule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DIY Library Signatures</a:t>
            </a:r>
            <a:endParaRPr/>
          </a:p>
        </p:txBody>
      </p:sp>
      <p:pic>
        <p:nvPicPr>
          <p:cNvPr id="410" name="Google Shape;41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850" y="1192037"/>
            <a:ext cx="3281215" cy="21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725" y="1120937"/>
            <a:ext cx="4475275" cy="225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4913" y="1620975"/>
            <a:ext cx="983524" cy="469921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3"/>
          <p:cNvSpPr/>
          <p:nvPr/>
        </p:nvSpPr>
        <p:spPr>
          <a:xfrm>
            <a:off x="3548075" y="2003575"/>
            <a:ext cx="1057200" cy="52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53"/>
          <p:cNvSpPr txBox="1"/>
          <p:nvPr/>
        </p:nvSpPr>
        <p:spPr>
          <a:xfrm>
            <a:off x="1895550" y="3474925"/>
            <a:ext cx="53529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u="sng">
                <a:solidFill>
                  <a:schemeClr val="hlink"/>
                </a:solidFill>
                <a:highlight>
                  <a:srgbClr val="F8F8F8"/>
                </a:highlight>
                <a:hlinkClick r:id="rId6"/>
              </a:rPr>
              <a:t>https://www.intezer.com/blog/research/turning-open-source-against-malware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future for OSTs</a:t>
            </a:r>
            <a:endParaRPr/>
          </a:p>
        </p:txBody>
      </p:sp>
      <p:sp>
        <p:nvSpPr>
          <p:cNvPr id="420" name="Google Shape;420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Up to the community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Proposed solutions are currently theoretical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Currently only awareness is being promoted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 must consider ROI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action!</a:t>
            </a:r>
            <a:endParaRPr/>
          </a:p>
        </p:txBody>
      </p:sp>
      <p:sp>
        <p:nvSpPr>
          <p:cNvPr id="426" name="Google Shape;426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Consider adding fingerprints to</a:t>
            </a:r>
            <a:r>
              <a:rPr lang="en"/>
              <a:t> your OST </a:t>
            </a:r>
            <a:r>
              <a:rPr lang="en"/>
              <a:t>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Consider sponsorware/grace period for defenders to adjust</a:t>
            </a:r>
            <a:endParaRPr/>
          </a:p>
        </p:txBody>
      </p:sp>
      <p:pic>
        <p:nvPicPr>
          <p:cNvPr id="427" name="Google Shape;4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388" y="1502625"/>
            <a:ext cx="7909200" cy="6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0427" y="2455725"/>
            <a:ext cx="4623149" cy="226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434" name="Google Shape;434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lot of non-technical assessment is required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Alternatives models, incentives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Effects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OST Map: 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https://www.intezer.com/ost-map/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Contribute at 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https://github.com/intezer/ost-map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Hunt for OST libraries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14" y="955390"/>
            <a:ext cx="1349848" cy="17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4500" y="504000"/>
            <a:ext cx="3291178" cy="10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3625" y="3637663"/>
            <a:ext cx="5136246" cy="115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325" y="2359525"/>
            <a:ext cx="1563750" cy="15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0488" y="1122650"/>
            <a:ext cx="2162272" cy="11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8325" y="3923263"/>
            <a:ext cx="63627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53250" y="1122662"/>
            <a:ext cx="2657257" cy="18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17975" y="1913413"/>
            <a:ext cx="2040450" cy="20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Offensive Security Tools</a:t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47650" y="1982075"/>
            <a:ext cx="2909625" cy="19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99638" y="1648733"/>
            <a:ext cx="984575" cy="9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36000" y="2734013"/>
            <a:ext cx="1879575" cy="11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215575" y="3257838"/>
            <a:ext cx="1563750" cy="66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2725" y="325783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59025" y="1934650"/>
            <a:ext cx="1530075" cy="17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11750" y="2530087"/>
            <a:ext cx="2838451" cy="82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817975" y="1454775"/>
            <a:ext cx="2838450" cy="52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054175" y="1122662"/>
            <a:ext cx="1623049" cy="40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700137" y="1046470"/>
            <a:ext cx="1272625" cy="211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940650" y="1053444"/>
            <a:ext cx="1109220" cy="14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62312" y="955375"/>
            <a:ext cx="1337325" cy="13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489200" y="1100600"/>
            <a:ext cx="2080826" cy="208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797422" y="3220437"/>
            <a:ext cx="799324" cy="143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767564" y="3105062"/>
            <a:ext cx="896485" cy="133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11750" y="3923263"/>
            <a:ext cx="2462848" cy="85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011850" y="2406303"/>
            <a:ext cx="1496552" cy="11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846100" y="3752013"/>
            <a:ext cx="1028500" cy="10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48188" y="3399138"/>
            <a:ext cx="965600" cy="9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811638" y="2509588"/>
            <a:ext cx="2046788" cy="14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4190775" y="1943738"/>
            <a:ext cx="1349850" cy="13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660813" y="3681537"/>
            <a:ext cx="2197600" cy="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14" y="955390"/>
            <a:ext cx="1349848" cy="17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4500" y="504000"/>
            <a:ext cx="3291178" cy="10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3625" y="3637663"/>
            <a:ext cx="5136246" cy="115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325" y="2359525"/>
            <a:ext cx="1563750" cy="15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0488" y="1122650"/>
            <a:ext cx="2162272" cy="11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8325" y="3923263"/>
            <a:ext cx="63627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53250" y="1122662"/>
            <a:ext cx="2657257" cy="18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17975" y="1913413"/>
            <a:ext cx="2040450" cy="20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Offensive Security Tools</a:t>
            </a: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47650" y="1982075"/>
            <a:ext cx="2909625" cy="19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99638" y="1648733"/>
            <a:ext cx="984575" cy="9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36000" y="2734013"/>
            <a:ext cx="1879575" cy="11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215575" y="3257838"/>
            <a:ext cx="1563750" cy="66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2725" y="325783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59025" y="1934650"/>
            <a:ext cx="1530075" cy="17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11750" y="2530087"/>
            <a:ext cx="2838451" cy="82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817975" y="1454775"/>
            <a:ext cx="2838450" cy="52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054175" y="1122662"/>
            <a:ext cx="1623049" cy="40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700137" y="1046470"/>
            <a:ext cx="1272625" cy="211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940650" y="1053444"/>
            <a:ext cx="1109220" cy="14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62312" y="955375"/>
            <a:ext cx="1337325" cy="13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489200" y="1100600"/>
            <a:ext cx="2080826" cy="208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797422" y="3220437"/>
            <a:ext cx="799324" cy="143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767564" y="3105062"/>
            <a:ext cx="896485" cy="133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11750" y="3923263"/>
            <a:ext cx="2462848" cy="85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011850" y="2406303"/>
            <a:ext cx="1496552" cy="11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846100" y="3752013"/>
            <a:ext cx="1028500" cy="10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48188" y="3399138"/>
            <a:ext cx="965600" cy="9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811638" y="2509588"/>
            <a:ext cx="2046788" cy="14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4190775" y="1943738"/>
            <a:ext cx="1349850" cy="13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660813" y="3681537"/>
            <a:ext cx="2197600" cy="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 rot="458122">
            <a:off x="1081950" y="3514350"/>
            <a:ext cx="6764038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-154520">
            <a:off x="416850" y="2306225"/>
            <a:ext cx="7723525" cy="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 rot="-867938">
            <a:off x="946900" y="1251351"/>
            <a:ext cx="4855589" cy="5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Actors love OSTs</a:t>
            </a:r>
            <a:endParaRPr/>
          </a:p>
        </p:txBody>
      </p:sp>
      <p:pic>
        <p:nvPicPr>
          <p:cNvPr id="193" name="Google Shape;19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788" y="1110550"/>
            <a:ext cx="4504500" cy="17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5213" y="1020859"/>
            <a:ext cx="4571999" cy="16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7638" y="1797062"/>
            <a:ext cx="4680000" cy="232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rise of open source OSTs</a:t>
            </a:r>
            <a:endParaRPr/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420" y="1017725"/>
            <a:ext cx="7873168" cy="374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OST Debate</a:t>
            </a:r>
            <a:endParaRPr/>
          </a:p>
        </p:txBody>
      </p:sp>
      <p:pic>
        <p:nvPicPr>
          <p:cNvPr id="207" name="Google Shape;2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830" y="919225"/>
            <a:ext cx="4867726" cy="35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2001" y="1563313"/>
            <a:ext cx="5344901" cy="308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OST Debate</a:t>
            </a:r>
            <a:endParaRPr/>
          </a:p>
        </p:txBody>
      </p:sp>
      <p:pic>
        <p:nvPicPr>
          <p:cNvPr id="214" name="Google Shape;2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088" y="1017713"/>
            <a:ext cx="1554025" cy="15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338" y="1264338"/>
            <a:ext cx="1454924" cy="106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/>
        </p:nvSpPr>
        <p:spPr>
          <a:xfrm>
            <a:off x="1952900" y="2325100"/>
            <a:ext cx="21738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Educational Value</a:t>
            </a:r>
            <a:endParaRPr/>
          </a:p>
        </p:txBody>
      </p:sp>
      <p:sp>
        <p:nvSpPr>
          <p:cNvPr id="217" name="Google Shape;217;p27"/>
          <p:cNvSpPr txBox="1"/>
          <p:nvPr/>
        </p:nvSpPr>
        <p:spPr>
          <a:xfrm>
            <a:off x="1952900" y="2676400"/>
            <a:ext cx="22410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Advancing offensive state of the art </a:t>
            </a:r>
            <a:endParaRPr/>
          </a:p>
        </p:txBody>
      </p:sp>
      <p:sp>
        <p:nvSpPr>
          <p:cNvPr id="218" name="Google Shape;218;p27"/>
          <p:cNvSpPr txBox="1"/>
          <p:nvPr/>
        </p:nvSpPr>
        <p:spPr>
          <a:xfrm>
            <a:off x="1952900" y="3214600"/>
            <a:ext cx="21738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Red Team</a:t>
            </a:r>
            <a:r>
              <a:rPr lang="en"/>
              <a:t> Value</a:t>
            </a:r>
            <a:endParaRPr/>
          </a:p>
        </p:txBody>
      </p:sp>
      <p:sp>
        <p:nvSpPr>
          <p:cNvPr id="219" name="Google Shape;219;p27"/>
          <p:cNvSpPr txBox="1"/>
          <p:nvPr/>
        </p:nvSpPr>
        <p:spPr>
          <a:xfrm>
            <a:off x="4514800" y="2325100"/>
            <a:ext cx="24006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Arming Threat Actors</a:t>
            </a:r>
            <a:endParaRPr/>
          </a:p>
        </p:txBody>
      </p:sp>
      <p:sp>
        <p:nvSpPr>
          <p:cNvPr id="220" name="Google Shape;220;p27"/>
          <p:cNvSpPr txBox="1"/>
          <p:nvPr/>
        </p:nvSpPr>
        <p:spPr>
          <a:xfrm>
            <a:off x="4514800" y="2676400"/>
            <a:ext cx="24006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Hurts Attribution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